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82" r:id="rId3"/>
    <p:sldId id="283" r:id="rId4"/>
    <p:sldId id="258" r:id="rId5"/>
    <p:sldId id="259" r:id="rId6"/>
    <p:sldId id="270" r:id="rId7"/>
    <p:sldId id="271" r:id="rId8"/>
    <p:sldId id="272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5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fld id="{995A07EF-51F5-46D2-AB4D-5E9492CEEB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3F033-4089-4170-A21C-D2DB189EC4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169BA-5150-4C9C-A799-87261D783B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0C04C84-24CE-4AFE-960A-51B8DB4180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DC02B-E1BE-48C6-80E0-48521452C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ED549BE-E4FE-4B1B-8B07-43714C2BC1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CEA60007-430D-4F5A-A116-2F50594180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964FD-0BF3-4A6B-AA8C-EDA363199F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27118-CB38-4B15-9F5C-06570D3546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4D3F7-C6C2-4EAD-9669-7486766EB2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F23D5-5494-4C27-9E3D-18C0E106C8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46BD6-968D-4CA3-8E56-B7E35962C9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4CE09-939E-4CF7-AB8F-B0AF2D61B1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41E2F-A8D0-4E16-97FD-3FD60183F4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91508-306D-4A19-A9C3-F6874DF25D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5F07A-D60E-4FB7-8C7E-F16ACC579A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257C0-6454-4A02-88B7-0633EDB38B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609D7206-4FAA-48B3-90B0-28F2065798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7" r:id="rId12"/>
    <p:sldLayoutId id="2147483702" r:id="rId13"/>
    <p:sldLayoutId id="2147483703" r:id="rId14"/>
    <p:sldLayoutId id="2147483708" r:id="rId15"/>
    <p:sldLayoutId id="2147483704" r:id="rId16"/>
    <p:sldLayoutId id="2147483705" r:id="rId17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0238" y="1122363"/>
            <a:ext cx="6594475" cy="2387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Информационная безопасность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838842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Для описания технологии защиты информации конкретной информационной системы обычно строится так называемая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Политика информационной безопасности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или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Политика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безопасности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рассматриваемой информационной системы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Политика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безопасности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(информации в организации)  — совокупность документированных правил, процедур, практических приемов или руководящих принципов в области безопасности информации, которыми руководствуется организация в своей деятельности.</a:t>
            </a:r>
          </a:p>
          <a:p>
            <a:pPr algn="ctr">
              <a:buNone/>
            </a:pPr>
            <a:endParaRPr lang="ru-RU" dirty="0">
              <a:solidFill>
                <a:srgbClr val="1B4955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ru-RU" dirty="0">
              <a:solidFill>
                <a:srgbClr val="1B4955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Методы   защиты</a:t>
            </a:r>
            <a:endParaRPr lang="ru-RU" sz="24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00174"/>
            <a:ext cx="810444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Политика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безопасности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определяет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направления защиты информационных  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систем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и описывает этапы создания средств защиты информации.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Политика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информационной безопасности оформляется в виде документированных требований на информационную систему. </a:t>
            </a:r>
            <a:endParaRPr lang="ru-RU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Подобные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документы могут называться «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Концепция ИБ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», «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Регламент управления ИБ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», «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Политика ИБ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», «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Технический стандарт ИБ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» и 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т.П.</a:t>
            </a:r>
            <a:endParaRPr lang="ru-RU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 algn="ctr">
              <a:buNone/>
            </a:pPr>
            <a:endParaRPr lang="ru-RU" sz="1900" dirty="0">
              <a:solidFill>
                <a:srgbClr val="1B4955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ru-RU" sz="1900" dirty="0">
              <a:solidFill>
                <a:srgbClr val="1B4955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Методы   защиты</a:t>
            </a:r>
            <a:endParaRPr lang="ru-RU" sz="24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Средства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защиты информации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— это совокупность инженерно-технических, электрических, электронных, оптических и других устройств и приспособлений, приборов и технических 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систем,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используемых для решения различных задач по защите 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информации.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Средства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обеспечения защиты информации  можно разделить на группы:</a:t>
            </a:r>
          </a:p>
          <a:p>
            <a:pPr marL="628650" lvl="1" indent="-257175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Технические</a:t>
            </a:r>
            <a:r>
              <a:rPr lang="ru-RU" sz="24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628650" lvl="1" indent="-257175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Программные</a:t>
            </a:r>
            <a:r>
              <a:rPr lang="ru-RU" sz="24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628650" lvl="1" indent="-257175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Смешанные</a:t>
            </a:r>
            <a:r>
              <a:rPr lang="ru-RU" sz="24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628650" lvl="1" indent="-257175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Организационные</a:t>
            </a:r>
            <a:r>
              <a:rPr lang="ru-RU" sz="24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buNone/>
            </a:pPr>
            <a:endParaRPr lang="ru-RU" dirty="0">
              <a:solidFill>
                <a:srgbClr val="1B4955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средства   защиты   информации</a:t>
            </a:r>
            <a:endParaRPr lang="ru-RU" sz="24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390166" cy="4615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Технические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(аппаратные) средства.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Это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различные по типу устройства (механические, электромеханические, электронные и др.), которые аппаратными средствами решают задачи защиты информации. Они препятствуют доступу к информации, в том числе с помощью ее маскировки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u="sng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К аппаратным средствам относятся: </a:t>
            </a:r>
            <a:endParaRPr lang="ru-RU" u="sng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генераторы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шума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сетевые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фильтры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сканирующие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радиоприемники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и множество других устройств, «перекрывающих» потенциальные каналы утечки информации или позволяющих их обнаружить.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средства   защиты   информации</a:t>
            </a:r>
            <a:endParaRPr lang="ru-RU" sz="24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85860"/>
            <a:ext cx="8606190" cy="51674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Программные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средства.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Программные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средства включают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программы для идентификации пользователей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контроля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доступа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шифрования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информации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удаления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остаточной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(рабочей)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информации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типа временных файлов,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тестового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контроля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системы защиты и др. </a:t>
            </a:r>
          </a:p>
          <a:p>
            <a:pPr>
              <a:buNone/>
            </a:pPr>
            <a:r>
              <a:rPr lang="ru-RU" u="sng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К программным средствам относятся: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встроенные средства защиты информации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антивирусные программы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программы шифрования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криптографические системы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межсетевые экраны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(также называемые брандмауэрами или </a:t>
            </a:r>
            <a:r>
              <a:rPr lang="ru-RU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файрволами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). </a:t>
            </a:r>
            <a:endParaRPr lang="ru-RU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средства   защиты   информации</a:t>
            </a:r>
            <a:endParaRPr lang="ru-RU" sz="24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390166" cy="47590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Смешанные средства. 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Смешанные 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аппаратно-программные средства реализуют те же функции, что аппаратные и программные средства в отдельности, и имеют промежуточные 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свойства.</a:t>
            </a:r>
          </a:p>
          <a:p>
            <a:pPr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Организационные средства. 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Организационные средства складываются из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организационно-технических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(подготовка помещений с компьютерами, прокладка кабельной системы с учетом требований ограничения доступа к ней и др.) 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организационно-правовых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(национальные законодательства и правила работы, устанавливаемые руководством конкретного предприятия). </a:t>
            </a:r>
          </a:p>
          <a:p>
            <a:pPr algn="ctr">
              <a:buNone/>
            </a:pPr>
            <a:endParaRPr lang="ru-RU" sz="1800" b="1" i="1" dirty="0" smtClean="0"/>
          </a:p>
          <a:p>
            <a:pPr algn="ctr">
              <a:buNone/>
            </a:pPr>
            <a:endParaRPr lang="ru-RU" sz="1800" dirty="0" smtClean="0">
              <a:solidFill>
                <a:srgbClr val="1B4955"/>
              </a:solidFill>
              <a:latin typeface="Consolas" pitchFamily="49" charset="0"/>
              <a:cs typeface="Consolas" pitchFamily="49" charset="0"/>
            </a:endParaRPr>
          </a:p>
          <a:p>
            <a:pPr algn="ctr">
              <a:buNone/>
            </a:pPr>
            <a:endParaRPr lang="ru-RU" sz="1800" dirty="0">
              <a:solidFill>
                <a:srgbClr val="1B4955"/>
              </a:solidFill>
              <a:latin typeface="Consolas" pitchFamily="49" charset="0"/>
              <a:cs typeface="Consolas" pitchFamily="49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1B4955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ru-RU" sz="1800" dirty="0">
              <a:solidFill>
                <a:srgbClr val="1B4955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средства   защиты   информации</a:t>
            </a:r>
            <a:endParaRPr lang="ru-RU" sz="24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229600" cy="1287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Создание текстового файла, который требует пароль при открытии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834313" cy="52578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Сервис / Параметры</a:t>
            </a: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появится окно Параметры, выбрать вкладку </a:t>
            </a:r>
            <a:r>
              <a:rPr lang="ru-RU" altLang="ru-RU" b="1" dirty="0" smtClean="0">
                <a:solidFill>
                  <a:schemeClr val="bg1"/>
                </a:solidFill>
              </a:rPr>
              <a:t>Безопасность</a:t>
            </a:r>
          </a:p>
          <a:p>
            <a:pPr>
              <a:buFont typeface="Wingdings" pitchFamily="2" charset="2"/>
              <a:buNone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В поле </a:t>
            </a:r>
            <a:r>
              <a:rPr lang="ru-RU" altLang="ru-RU" b="1" dirty="0" smtClean="0">
                <a:solidFill>
                  <a:schemeClr val="bg1"/>
                </a:solidFill>
              </a:rPr>
              <a:t>Пароль для открытия файла </a:t>
            </a:r>
            <a:r>
              <a:rPr lang="ru-RU" altLang="ru-RU" dirty="0" smtClean="0">
                <a:solidFill>
                  <a:schemeClr val="bg1"/>
                </a:solidFill>
              </a:rPr>
              <a:t>ввести пароль, </a:t>
            </a:r>
            <a:r>
              <a:rPr lang="ru-RU" altLang="ru-RU" dirty="0" err="1" smtClean="0">
                <a:solidFill>
                  <a:schemeClr val="bg1"/>
                </a:solidFill>
              </a:rPr>
              <a:t>Ок</a:t>
            </a:r>
            <a:endParaRPr lang="ru-RU" alt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Появится окно о подтверждении файла</a:t>
            </a:r>
          </a:p>
          <a:p>
            <a:pPr>
              <a:buFont typeface="Wingdings" pitchFamily="2" charset="2"/>
              <a:buNone/>
            </a:pPr>
            <a:endParaRPr lang="ru-RU" alt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Внимание !!! Не забудьте свой пароль!</a:t>
            </a:r>
          </a:p>
          <a:p>
            <a:pPr>
              <a:buFont typeface="Wingdings" pitchFamily="2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429500" cy="1477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800" dirty="0">
                <a:solidFill>
                  <a:schemeClr val="bg1"/>
                </a:solidFill>
              </a:rPr>
              <a:t>Создание файла, который требует пароль при открытии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b="3714"/>
          <a:stretch>
            <a:fillRect/>
          </a:stretch>
        </p:blipFill>
        <p:spPr bwMode="auto">
          <a:xfrm>
            <a:off x="250825" y="1593850"/>
            <a:ext cx="874871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3" y="153988"/>
            <a:ext cx="7427912" cy="1477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800" dirty="0">
                <a:solidFill>
                  <a:schemeClr val="bg1"/>
                </a:solidFill>
              </a:rPr>
              <a:t>Создание файла, который требует пароль при открытии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b="3619"/>
          <a:stretch>
            <a:fillRect/>
          </a:stretch>
        </p:blipFill>
        <p:spPr bwMode="auto">
          <a:xfrm>
            <a:off x="250825" y="1631950"/>
            <a:ext cx="86756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68275"/>
            <a:ext cx="7427912" cy="14779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800" dirty="0">
                <a:solidFill>
                  <a:schemeClr val="bg1"/>
                </a:solidFill>
              </a:rPr>
              <a:t>Создание файла, который требует пароль при открытии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b="4289"/>
          <a:stretch>
            <a:fillRect/>
          </a:stretch>
        </p:blipFill>
        <p:spPr bwMode="auto">
          <a:xfrm>
            <a:off x="250825" y="1646238"/>
            <a:ext cx="871378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229600" cy="1287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Создание текстового файла, который не позволяет вносить изменения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834313" cy="52578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Сервис / Защитить документ</a:t>
            </a: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появится справой стороны панель </a:t>
            </a:r>
            <a:r>
              <a:rPr lang="ru-RU" altLang="ru-RU" b="1" dirty="0" smtClean="0">
                <a:solidFill>
                  <a:schemeClr val="bg1"/>
                </a:solidFill>
              </a:rPr>
              <a:t>Защита документа</a:t>
            </a:r>
          </a:p>
          <a:p>
            <a:pPr>
              <a:buFont typeface="Wingdings" pitchFamily="2" charset="2"/>
              <a:buNone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В поле </a:t>
            </a:r>
            <a:r>
              <a:rPr lang="ru-RU" altLang="ru-RU" b="1" dirty="0" smtClean="0">
                <a:solidFill>
                  <a:schemeClr val="bg1"/>
                </a:solidFill>
              </a:rPr>
              <a:t>Ограничение на редактирование </a:t>
            </a:r>
            <a:r>
              <a:rPr lang="ru-RU" altLang="ru-RU" dirty="0" smtClean="0">
                <a:solidFill>
                  <a:schemeClr val="bg1"/>
                </a:solidFill>
              </a:rPr>
              <a:t>поставить галочку и указать вариант </a:t>
            </a:r>
            <a:r>
              <a:rPr lang="ru-RU" altLang="ru-RU" b="1" dirty="0" smtClean="0">
                <a:solidFill>
                  <a:schemeClr val="bg1"/>
                </a:solidFill>
              </a:rPr>
              <a:t>Только чтение</a:t>
            </a:r>
            <a:endParaRPr lang="ru-RU" alt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И нажать кнопку </a:t>
            </a:r>
            <a:r>
              <a:rPr lang="ru-RU" altLang="ru-RU" b="1" dirty="0" smtClean="0">
                <a:solidFill>
                  <a:schemeClr val="bg1"/>
                </a:solidFill>
              </a:rPr>
              <a:t>Да, включить защиту</a:t>
            </a:r>
          </a:p>
          <a:p>
            <a:pPr>
              <a:buFont typeface="Wingdings" pitchFamily="2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b="2956"/>
          <a:stretch>
            <a:fillRect/>
          </a:stretch>
        </p:blipFill>
        <p:spPr bwMode="auto">
          <a:xfrm>
            <a:off x="323850" y="1660525"/>
            <a:ext cx="856932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229600" cy="1287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Создание текстового файла, который </a:t>
            </a:r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не </a:t>
            </a:r>
            <a:r>
              <a:rPr lang="ru-RU" altLang="ru-RU" dirty="0">
                <a:solidFill>
                  <a:schemeClr val="bg1"/>
                </a:solidFill>
              </a:rPr>
              <a:t>позволяет вносить изменения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b="3761"/>
          <a:stretch>
            <a:fillRect/>
          </a:stretch>
        </p:blipFill>
        <p:spPr bwMode="auto">
          <a:xfrm>
            <a:off x="323850" y="1746250"/>
            <a:ext cx="84978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229600" cy="1287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Создание текстового файла, который не позволяет вносить изменения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 b="4750"/>
          <a:stretch>
            <a:fillRect/>
          </a:stretch>
        </p:blipFill>
        <p:spPr bwMode="auto">
          <a:xfrm>
            <a:off x="323850" y="1700213"/>
            <a:ext cx="85693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388350" cy="1287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Создание текстового файла, который </a:t>
            </a:r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не </a:t>
            </a:r>
            <a:r>
              <a:rPr lang="ru-RU" altLang="ru-RU" dirty="0">
                <a:solidFill>
                  <a:schemeClr val="bg1"/>
                </a:solidFill>
              </a:rPr>
              <a:t>позволяет вносить изменения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</a:rPr>
              <a:t>Практическая работа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55663" y="2249488"/>
            <a:ext cx="7429500" cy="354171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Создайте файлы: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Работа1 </a:t>
            </a:r>
            <a:r>
              <a:rPr lang="ru-RU" altLang="ru-RU" dirty="0">
                <a:solidFill>
                  <a:schemeClr val="bg1"/>
                </a:solidFill>
              </a:rPr>
              <a:t>(с каким – либо текстом),</a:t>
            </a:r>
            <a:r>
              <a:rPr lang="ru-RU" altLang="ru-RU" b="1" dirty="0">
                <a:solidFill>
                  <a:schemeClr val="bg1"/>
                </a:solidFill>
              </a:rPr>
              <a:t> который требует пароль для открытия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Работа2 </a:t>
            </a:r>
            <a:r>
              <a:rPr lang="ru-RU" altLang="ru-RU" dirty="0">
                <a:solidFill>
                  <a:schemeClr val="bg1"/>
                </a:solidFill>
              </a:rPr>
              <a:t>(с каким – либо текстом),</a:t>
            </a:r>
            <a:r>
              <a:rPr lang="ru-RU" altLang="ru-RU" b="1" dirty="0">
                <a:solidFill>
                  <a:schemeClr val="bg1"/>
                </a:solidFill>
              </a:rPr>
              <a:t> который не позволяет вносить изменения в файл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Проверьте, выполняются заданные параметры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9225" r="9311" b="62276"/>
          <a:stretch>
            <a:fillRect/>
          </a:stretch>
        </p:blipFill>
        <p:spPr bwMode="auto">
          <a:xfrm>
            <a:off x="323528" y="1412776"/>
            <a:ext cx="860167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8201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800" b="1" dirty="0">
                <a:solidFill>
                  <a:schemeClr val="bg1"/>
                </a:solidFill>
              </a:rPr>
              <a:t>Что такое </a:t>
            </a:r>
            <a:br>
              <a:rPr lang="ru-RU" altLang="ru-RU" sz="3800" b="1" dirty="0">
                <a:solidFill>
                  <a:schemeClr val="bg1"/>
                </a:solidFill>
              </a:rPr>
            </a:br>
            <a:r>
              <a:rPr lang="ru-RU" altLang="ru-RU" sz="3800" b="1" dirty="0">
                <a:solidFill>
                  <a:schemeClr val="bg1"/>
                </a:solidFill>
              </a:rPr>
              <a:t>«</a:t>
            </a:r>
            <a:r>
              <a:rPr lang="ru-RU" altLang="ru-RU" sz="3800" b="1" i="1" dirty="0">
                <a:solidFill>
                  <a:schemeClr val="bg1"/>
                </a:solidFill>
              </a:rPr>
              <a:t>информационная безопасность</a:t>
            </a:r>
            <a:r>
              <a:rPr lang="ru-RU" altLang="ru-RU" sz="3800" b="1" dirty="0">
                <a:solidFill>
                  <a:schemeClr val="bg1"/>
                </a:solidFill>
              </a:rPr>
              <a:t>»?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55663" y="2249488"/>
            <a:ext cx="7429500" cy="35417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900" b="1" u="sng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b="1" u="sng" dirty="0" smtClean="0">
                <a:solidFill>
                  <a:schemeClr val="bg1"/>
                </a:solidFill>
              </a:rPr>
              <a:t>Информационная безопасность</a:t>
            </a:r>
            <a:r>
              <a:rPr lang="ru-RU" altLang="ru-RU" b="1" dirty="0" smtClean="0">
                <a:solidFill>
                  <a:schemeClr val="bg1"/>
                </a:solidFill>
              </a:rPr>
              <a:t> - это защищенность информации от любых случайных или злонамеренных воздействий, результатом которых может явиться нанесение ущерба самой информации или ее владельцам</a:t>
            </a:r>
            <a:r>
              <a:rPr lang="ru-RU" altLang="ru-RU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53281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</a:rPr>
              <a:t>Что представляет угрозу</a:t>
            </a: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 информационной безопасности?</a:t>
            </a:r>
            <a:r>
              <a:rPr lang="ru-RU" altLang="ru-RU" sz="3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924425"/>
          </a:xfrm>
        </p:spPr>
        <p:txBody>
          <a:bodyPr/>
          <a:lstStyle/>
          <a:p>
            <a:pPr marL="533400" indent="-533400">
              <a:lnSpc>
                <a:spcPct val="150000"/>
              </a:lnSpc>
            </a:pPr>
            <a:r>
              <a:rPr lang="ru-RU" altLang="ru-RU" dirty="0" smtClean="0">
                <a:solidFill>
                  <a:schemeClr val="bg1"/>
                </a:solidFill>
              </a:rPr>
              <a:t>Кража личных данных, утечка информации</a:t>
            </a:r>
          </a:p>
          <a:p>
            <a:pPr marL="533400" indent="-533400">
              <a:lnSpc>
                <a:spcPct val="150000"/>
              </a:lnSpc>
            </a:pPr>
            <a:r>
              <a:rPr lang="ru-RU" altLang="ru-RU" dirty="0" smtClean="0">
                <a:solidFill>
                  <a:schemeClr val="bg1"/>
                </a:solidFill>
              </a:rPr>
              <a:t>Вирусы, черви, </a:t>
            </a:r>
            <a:r>
              <a:rPr lang="ru-RU" altLang="ru-RU" dirty="0" err="1" smtClean="0">
                <a:solidFill>
                  <a:schemeClr val="bg1"/>
                </a:solidFill>
              </a:rPr>
              <a:t>трояны</a:t>
            </a:r>
            <a:endParaRPr lang="ru-RU" altLang="ru-RU" dirty="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150000"/>
              </a:lnSpc>
            </a:pPr>
            <a:r>
              <a:rPr lang="ru-RU" altLang="ru-RU" dirty="0" smtClean="0">
                <a:solidFill>
                  <a:schemeClr val="bg1"/>
                </a:solidFill>
              </a:rPr>
              <a:t>Спам</a:t>
            </a:r>
          </a:p>
          <a:p>
            <a:pPr marL="533400" indent="-533400">
              <a:lnSpc>
                <a:spcPct val="150000"/>
              </a:lnSpc>
            </a:pPr>
            <a:r>
              <a:rPr lang="ru-RU" altLang="ru-RU" dirty="0" smtClean="0">
                <a:solidFill>
                  <a:schemeClr val="bg1"/>
                </a:solidFill>
              </a:rPr>
              <a:t>Хакеры</a:t>
            </a:r>
          </a:p>
          <a:p>
            <a:pPr marL="533400" indent="-533400">
              <a:lnSpc>
                <a:spcPct val="150000"/>
              </a:lnSpc>
            </a:pPr>
            <a:r>
              <a:rPr lang="ru-RU" altLang="ru-RU" dirty="0" smtClean="0">
                <a:solidFill>
                  <a:schemeClr val="bg1"/>
                </a:solidFill>
              </a:rPr>
              <a:t>Авторское право, нелицензионное ПО</a:t>
            </a:r>
          </a:p>
          <a:p>
            <a:pPr marL="533400" indent="-533400">
              <a:lnSpc>
                <a:spcPct val="150000"/>
              </a:lnSpc>
            </a:pPr>
            <a:r>
              <a:rPr lang="ru-RU" altLang="ru-RU" dirty="0" smtClean="0">
                <a:solidFill>
                  <a:schemeClr val="bg1"/>
                </a:solidFill>
              </a:rPr>
              <a:t>Мошенничество</a:t>
            </a:r>
          </a:p>
          <a:p>
            <a:pPr marL="533400" indent="-533400">
              <a:lnSpc>
                <a:spcPct val="150000"/>
              </a:lnSpc>
            </a:pPr>
            <a:r>
              <a:rPr lang="ru-RU" altLang="ru-RU" dirty="0" smtClean="0">
                <a:solidFill>
                  <a:schemeClr val="bg1"/>
                </a:solidFill>
              </a:rPr>
              <a:t>Дезинформация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6060" y="188640"/>
            <a:ext cx="7892404" cy="560256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Защита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информации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представляет собой деятельность по предотвращению утечки защищаемой информации, несанкционированных и непреднамеренных воздействий на защищаемую информацию.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Информационная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безопасность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организации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 — состояние защищённости информационной среды организации, обеспечивающее её формирование, использование и развитие.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Информационная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безопасность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государства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 — состояние сохранности информационных ресурсов государства и защищенности законных прав личности и общества в информационной сфере.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признаки  Понятия</a:t>
            </a:r>
            <a:endParaRPr lang="ru-RU" sz="24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85860"/>
            <a:ext cx="785921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В качестве стандартной модели безопасности часто приводят модель из трёх категорий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Конфиденциальность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 — состояние информации, при котором доступ к ней осуществляют только субъекты, имеющие на него право;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Целостность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 — избежание несанкционированной модификации информации;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Доступность</a:t>
            </a:r>
            <a:r>
              <a:rPr lang="ru-RU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 — избежание временного или постоянного сокрытия информации от пользователей, получивших права доступа</a:t>
            </a:r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</a:t>
            </a:r>
            <a:endParaRPr lang="ru-RU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Нормативная   база</a:t>
            </a:r>
            <a:endParaRPr lang="ru-RU" sz="24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85860"/>
            <a:ext cx="793122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9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В </a:t>
            </a:r>
            <a:r>
              <a:rPr lang="ru-RU" sz="1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Луганской Народной республике к </a:t>
            </a:r>
            <a:r>
              <a:rPr lang="ru-RU" sz="19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нормативно-правовым актам в области информационной безопасности </a:t>
            </a:r>
            <a:r>
              <a:rPr lang="ru-RU" sz="1900" u="sng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относятся</a:t>
            </a:r>
            <a:r>
              <a:rPr lang="ru-RU" sz="1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:</a:t>
            </a:r>
            <a:endParaRPr lang="ru-RU" sz="19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 algn="ctr">
              <a:buNone/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Акты федерального законодательства:</a:t>
            </a:r>
          </a:p>
          <a:p>
            <a:pPr>
              <a:buNone/>
            </a:pPr>
            <a:r>
              <a:rPr lang="ru-RU" sz="1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1. </a:t>
            </a:r>
            <a:r>
              <a:rPr lang="ru-RU" sz="1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Конституция </a:t>
            </a:r>
            <a:r>
              <a:rPr lang="ru-RU" sz="1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ЛНР</a:t>
            </a:r>
            <a:r>
              <a:rPr lang="ru-RU" sz="1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ru-RU" sz="19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 marL="628650" lvl="1" indent="-257175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Указы Главы ЛНР;</a:t>
            </a:r>
            <a:endParaRPr lang="ru-RU" sz="19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 marL="628650" lvl="1" indent="-257175">
              <a:buFont typeface="Wingdings" pitchFamily="2" charset="2"/>
              <a:buChar char="§"/>
            </a:pPr>
            <a:r>
              <a:rPr lang="ru-RU" sz="19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Постановления правительства </a:t>
            </a:r>
            <a:r>
              <a:rPr lang="ru-RU" sz="1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ЛНР;</a:t>
            </a:r>
            <a:endParaRPr lang="ru-RU" sz="19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 marL="628650" lvl="1" indent="-257175">
              <a:buFont typeface="Wingdings" pitchFamily="2" charset="2"/>
              <a:buChar char="§"/>
            </a:pPr>
            <a:r>
              <a:rPr lang="ru-RU" sz="19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Нормативные правовые акты </a:t>
            </a:r>
            <a:r>
              <a:rPr lang="ru-RU" sz="1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министерств </a:t>
            </a:r>
            <a:r>
              <a:rPr lang="ru-RU" sz="19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и </a:t>
            </a:r>
            <a:r>
              <a:rPr lang="ru-RU" sz="1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ведомств ЛНР;</a:t>
            </a:r>
            <a:endParaRPr lang="ru-RU" sz="19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 marL="628650" lvl="1" indent="-257175">
              <a:buFont typeface="Wingdings" pitchFamily="2" charset="2"/>
              <a:buChar char="§"/>
            </a:pPr>
            <a:r>
              <a:rPr lang="ru-RU" sz="19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Нормативные правовые акты субъектов </a:t>
            </a:r>
            <a:r>
              <a:rPr lang="ru-RU" sz="1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ЛНР, </a:t>
            </a:r>
            <a:r>
              <a:rPr lang="ru-RU" sz="19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органов местного самоуправления и т. д.</a:t>
            </a:r>
          </a:p>
          <a:p>
            <a:pPr algn="ctr">
              <a:buNone/>
            </a:pPr>
            <a:endParaRPr lang="ru-RU" sz="1900" dirty="0">
              <a:solidFill>
                <a:srgbClr val="1B4955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ru-RU" sz="1900" dirty="0">
              <a:solidFill>
                <a:srgbClr val="1B4955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43050"/>
            <a:ext cx="795637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Службы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организующие защиту информации на уровне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предприятия: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628650" lvl="1" indent="-257175"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Служба экономической безопасности;</a:t>
            </a:r>
          </a:p>
          <a:p>
            <a:pPr marL="628650" lvl="1" indent="-257175"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Служба безопасности персонала (Режимный отдел);</a:t>
            </a:r>
          </a:p>
          <a:p>
            <a:pPr marL="628650" lvl="1" indent="-257175"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Отдел кадров;</a:t>
            </a:r>
          </a:p>
          <a:p>
            <a:pPr marL="628650" lvl="1" indent="-257175"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Служба информационной </a:t>
            </a:r>
            <a:r>
              <a:rPr lang="ru-RU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безопасности.</a:t>
            </a:r>
            <a:endParaRPr lang="ru-RU" sz="24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 algn="ctr">
              <a:buNone/>
            </a:pPr>
            <a:endParaRPr lang="ru-RU" sz="1900" dirty="0">
              <a:solidFill>
                <a:srgbClr val="1B4955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ru-RU" sz="1900" dirty="0">
              <a:solidFill>
                <a:srgbClr val="1B4955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Обеспечение   безопасности</a:t>
            </a:r>
            <a:endParaRPr lang="ru-RU" sz="24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151</TotalTime>
  <Words>673</Words>
  <Application>Microsoft Office PowerPoint</Application>
  <PresentationFormat>Экран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Контур</vt:lpstr>
      <vt:lpstr>Информационная безопасность </vt:lpstr>
      <vt:lpstr>Презентация PowerPoint</vt:lpstr>
      <vt:lpstr>Презентация PowerPoint</vt:lpstr>
      <vt:lpstr>Что такое  «информационная безопасность»?</vt:lpstr>
      <vt:lpstr>Что представляет угрозу  информационной безопасности? </vt:lpstr>
      <vt:lpstr>Презентация PowerPoint</vt:lpstr>
      <vt:lpstr>признаки  Понятия</vt:lpstr>
      <vt:lpstr>Нормативная   база</vt:lpstr>
      <vt:lpstr>Обеспечение   безопасности</vt:lpstr>
      <vt:lpstr>Методы   защиты</vt:lpstr>
      <vt:lpstr>Методы   защиты</vt:lpstr>
      <vt:lpstr>средства   защиты   информации</vt:lpstr>
      <vt:lpstr>средства   защиты   информации</vt:lpstr>
      <vt:lpstr>средства   защиты   информации</vt:lpstr>
      <vt:lpstr>средства   защиты   информации</vt:lpstr>
      <vt:lpstr>Создание текстового файла, который требует пароль при открытии</vt:lpstr>
      <vt:lpstr>Создание файла, который требует пароль при открытии</vt:lpstr>
      <vt:lpstr>Создание файла, который требует пароль при открытии</vt:lpstr>
      <vt:lpstr>Создание файла, который требует пароль при открытии</vt:lpstr>
      <vt:lpstr>Создание текстового файла, который не позволяет вносить изменения</vt:lpstr>
      <vt:lpstr>Создание текстового файла, который  не позволяет вносить изменения</vt:lpstr>
      <vt:lpstr>Создание текстового файла, который не позволяет вносить изменения</vt:lpstr>
      <vt:lpstr>Создание текстового файла, который  не позволяет вносить изменения</vt:lpstr>
      <vt:lpstr>Практическая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безопасность</dc:title>
  <dc:creator>DeepMaster</dc:creator>
  <cp:lastModifiedBy>Наталья</cp:lastModifiedBy>
  <cp:revision>21</cp:revision>
  <dcterms:created xsi:type="dcterms:W3CDTF">2007-03-21T18:27:25Z</dcterms:created>
  <dcterms:modified xsi:type="dcterms:W3CDTF">2020-05-13T14:58:24Z</dcterms:modified>
</cp:coreProperties>
</file>