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4" r:id="rId2"/>
    <p:sldId id="285" r:id="rId3"/>
    <p:sldId id="256" r:id="rId4"/>
    <p:sldId id="257" r:id="rId5"/>
    <p:sldId id="258" r:id="rId6"/>
    <p:sldId id="286" r:id="rId7"/>
    <p:sldId id="259" r:id="rId8"/>
    <p:sldId id="287" r:id="rId9"/>
    <p:sldId id="260" r:id="rId10"/>
    <p:sldId id="288" r:id="rId11"/>
    <p:sldId id="263" r:id="rId12"/>
    <p:sldId id="289" r:id="rId13"/>
    <p:sldId id="261" r:id="rId14"/>
    <p:sldId id="264" r:id="rId15"/>
    <p:sldId id="262" r:id="rId16"/>
    <p:sldId id="290" r:id="rId17"/>
    <p:sldId id="265" r:id="rId18"/>
    <p:sldId id="266" r:id="rId19"/>
    <p:sldId id="291" r:id="rId20"/>
    <p:sldId id="267" r:id="rId21"/>
    <p:sldId id="276" r:id="rId22"/>
    <p:sldId id="270" r:id="rId23"/>
    <p:sldId id="292" r:id="rId24"/>
    <p:sldId id="274" r:id="rId25"/>
    <p:sldId id="268" r:id="rId26"/>
    <p:sldId id="293" r:id="rId27"/>
    <p:sldId id="281" r:id="rId28"/>
    <p:sldId id="280" r:id="rId29"/>
    <p:sldId id="279" r:id="rId30"/>
    <p:sldId id="278" r:id="rId31"/>
    <p:sldId id="283" r:id="rId32"/>
    <p:sldId id="282" r:id="rId33"/>
    <p:sldId id="277" r:id="rId34"/>
    <p:sldId id="294" r:id="rId35"/>
    <p:sldId id="295" r:id="rId36"/>
    <p:sldId id="296" r:id="rId37"/>
    <p:sldId id="297" r:id="rId38"/>
    <p:sldId id="298" r:id="rId39"/>
    <p:sldId id="300" r:id="rId40"/>
    <p:sldId id="301" r:id="rId41"/>
    <p:sldId id="302" r:id="rId42"/>
    <p:sldId id="305" r:id="rId43"/>
    <p:sldId id="303" r:id="rId44"/>
    <p:sldId id="304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1" r:id="rId60"/>
    <p:sldId id="320" r:id="rId61"/>
    <p:sldId id="322" r:id="rId62"/>
    <p:sldId id="323" r:id="rId63"/>
    <p:sldId id="324" r:id="rId64"/>
    <p:sldId id="325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84" autoAdjust="0"/>
    <p:restoredTop sz="94660"/>
  </p:normalViewPr>
  <p:slideViewPr>
    <p:cSldViewPr>
      <p:cViewPr varScale="1">
        <p:scale>
          <a:sx n="72" d="100"/>
          <a:sy n="72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2071678"/>
            <a:ext cx="485581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err="1" smtClean="0">
                <a:solidFill>
                  <a:srgbClr val="FF0000"/>
                </a:solidFill>
                <a:cs typeface="Aharoni" pitchFamily="2" charset="-79"/>
              </a:rPr>
              <a:t>Изонить</a:t>
            </a:r>
            <a:endParaRPr lang="ru-RU" sz="9600" b="1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428736"/>
            <a:ext cx="62037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cs typeface="Aharoni" pitchFamily="2" charset="-79"/>
              </a:rPr>
              <a:t>Технология заполнения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cs typeface="Aharoni" pitchFamily="2" charset="-79"/>
              </a:rPr>
              <a:t> вытянутого угла</a:t>
            </a:r>
            <a:endParaRPr lang="ru-RU" sz="4400" b="1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8" y="1357298"/>
            <a:ext cx="821533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Технология заполнения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круга диаметрами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(с равномерным делением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круга на отрезки)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чий стол\изонить сканирование\012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-47647"/>
            <a:ext cx="8286776" cy="6905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928670"/>
            <a:ext cx="81439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4000" b="1" dirty="0" smtClean="0"/>
              <a:t>Окружность может быть любого радиуса.</a:t>
            </a:r>
          </a:p>
          <a:p>
            <a:pPr>
              <a:buFont typeface="Wingdings" pitchFamily="2" charset="2"/>
              <a:buChar char="§"/>
            </a:pPr>
            <a:endParaRPr lang="ru-RU" sz="4000" b="1" dirty="0" smtClean="0"/>
          </a:p>
          <a:p>
            <a:pPr>
              <a:buFont typeface="Wingdings" pitchFamily="2" charset="2"/>
              <a:buChar char="§"/>
            </a:pPr>
            <a:r>
              <a:rPr lang="ru-RU" sz="4000" b="1" dirty="0" smtClean="0"/>
              <a:t>Количество размеченных по кругу отрезков должно быть парным.</a:t>
            </a:r>
          </a:p>
          <a:p>
            <a:pPr>
              <a:buFont typeface="Wingdings" pitchFamily="2" charset="2"/>
              <a:buChar char="§"/>
            </a:pPr>
            <a:endParaRPr lang="ru-RU" sz="4000" b="1" dirty="0" smtClean="0"/>
          </a:p>
          <a:p>
            <a:pPr>
              <a:buFont typeface="Wingdings" pitchFamily="2" charset="2"/>
              <a:buChar char="§"/>
            </a:pPr>
            <a:r>
              <a:rPr lang="ru-RU" sz="4000" b="1" dirty="0" smtClean="0"/>
              <a:t>Длина отрезков – 0,2-1 см.</a:t>
            </a:r>
            <a:endParaRPr lang="ru-RU" sz="4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Рабочий стол\изонить сканирование\012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429652" cy="6973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571612"/>
            <a:ext cx="85011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Технология заполнения круга диаметрами </a:t>
            </a:r>
            <a:endParaRPr lang="ru-RU" sz="4400" b="1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(</a:t>
            </a: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с не равномерным делением круга на отрезки)</a:t>
            </a:r>
            <a:endParaRPr lang="ru-RU" sz="44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чий стол\изонить сканирование\013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-285776"/>
            <a:ext cx="9001156" cy="7572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Рабочий стол\изонить сканирование\013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7146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142984"/>
            <a:ext cx="85725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Технология заполнения круга хордами </a:t>
            </a:r>
            <a:endParaRPr lang="ru-RU" sz="4400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(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с равномерным делением круга на отрезки)</a:t>
            </a:r>
            <a:endParaRPr lang="ru-RU" sz="4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785926"/>
            <a:ext cx="62037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cs typeface="Aharoni" pitchFamily="2" charset="-79"/>
              </a:rPr>
              <a:t>Технология заполнения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cs typeface="Aharoni" pitchFamily="2" charset="-79"/>
              </a:rPr>
              <a:t> прямого угла</a:t>
            </a:r>
            <a:endParaRPr lang="ru-RU" sz="4400" b="1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Рабочий стол\изонить сканирование\013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10072758" cy="7110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142984"/>
            <a:ext cx="84296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cs typeface="Aharoni" pitchFamily="2" charset="-79"/>
              </a:rPr>
              <a:t>Первый стежок (хорда) не должен проходить через центр.</a:t>
            </a:r>
          </a:p>
          <a:p>
            <a:endParaRPr lang="ru-RU" sz="4000" b="1" dirty="0" smtClean="0">
              <a:cs typeface="Aharoni" pitchFamily="2" charset="-79"/>
            </a:endParaRP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cs typeface="Aharoni" pitchFamily="2" charset="-79"/>
              </a:rPr>
              <a:t>Нумерацию производим по часовой стрелке.</a:t>
            </a:r>
            <a:endParaRPr lang="ru-RU" sz="4000" b="1" dirty="0"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Рабочий стол\изонить сканирование\013.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-288214"/>
            <a:ext cx="8143900" cy="714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00034" y="928670"/>
            <a:ext cx="828680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Технология заполнения круга хордами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 не равномерным делением круга на отрезки)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Рабочий стол\изонить сканирование\014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89" y="214290"/>
            <a:ext cx="9151389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Рабочий стол\изонить сканирование\014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7" y="-500090"/>
            <a:ext cx="8937613" cy="7786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142984"/>
            <a:ext cx="77153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Технология заполнения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круга радиусами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(с равномерным делением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круга на отрезки)</a:t>
            </a:r>
            <a:endParaRPr lang="ru-RU" sz="4000" b="1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D:\Рабочий стол\изонить сканирование\014.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6972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928670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cs typeface="Aharoni" pitchFamily="2" charset="-79"/>
              </a:rPr>
              <a:t>При заполнении круга радиусами все стежки должны выходить из центра в последовательно размеченные точки.</a:t>
            </a:r>
            <a:endParaRPr lang="ru-RU" sz="3200" b="1" dirty="0"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Рабочий стол\изонить сканирование\014.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143932" cy="7229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136" y="285728"/>
            <a:ext cx="9172136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736"/>
            <a:ext cx="85011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Технология заполнения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круга радиусами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(с не равномерным делением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круга на отрезки)</a:t>
            </a:r>
            <a:endParaRPr lang="ru-RU" sz="4400" b="1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D:\Рабочий стол\изонить сканирование\015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-117280"/>
            <a:ext cx="8501122" cy="6975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D:\Рабочий стол\изонить сканирование\015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7500990" cy="700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1428736"/>
            <a:ext cx="5692584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Технология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заполнения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плавной кривой </a:t>
            </a:r>
            <a:endParaRPr lang="ru-RU" sz="4400" b="1" dirty="0" smtClean="0">
              <a:solidFill>
                <a:srgbClr val="FF0000"/>
              </a:solidFill>
              <a:latin typeface="Arial Black" pitchFamily="34" charset="0"/>
              <a:ea typeface="Times New Roman" pitchFamily="18" charset="0"/>
              <a:cs typeface="Aharoni" pitchFamily="2" charset="-79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хордами</a:t>
            </a:r>
            <a:endParaRPr lang="ru-RU" sz="4400" b="1" dirty="0" smtClean="0">
              <a:solidFill>
                <a:srgbClr val="FF0000"/>
              </a:solidFill>
              <a:latin typeface="Arial Black" pitchFamily="34" charset="0"/>
              <a:ea typeface="Times New Roman" pitchFamily="18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:\Рабочий стол\изонить сканирование\015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-31347"/>
            <a:ext cx="5643602" cy="6889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821537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Arial Black" pitchFamily="34" charset="0"/>
              </a:rPr>
              <a:t>Количество размеченных на «синусоиде» отрезков должно быть парным</a:t>
            </a:r>
            <a:r>
              <a:rPr lang="ru-RU" sz="2000" dirty="0" smtClean="0">
                <a:latin typeface="Arial Black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Arial Black" pitchFamily="34" charset="0"/>
              </a:rPr>
              <a:t>Длина отрезков – 0,20-1 см</a:t>
            </a:r>
            <a:r>
              <a:rPr lang="ru-RU" sz="2000" dirty="0" smtClean="0">
                <a:latin typeface="Arial Black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Arial Black" pitchFamily="34" charset="0"/>
              </a:rPr>
              <a:t>Длина хорды, которой будет заполняться кривая, задается первым стежком. Чем больше хорда, тем полнее будет заполнение кривой, и наоборот</a:t>
            </a:r>
            <a:r>
              <a:rPr lang="ru-RU" sz="2000" dirty="0" smtClean="0">
                <a:latin typeface="Arial Black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Arial Black" pitchFamily="34" charset="0"/>
              </a:rPr>
              <a:t>Заполнять сначала с одного края, пока кривая не будет иметь кривизну в другую сторону, а потом  - с другого бока до полного ее заполнения</a:t>
            </a:r>
            <a:r>
              <a:rPr lang="ru-RU" sz="2000" dirty="0" smtClean="0">
                <a:latin typeface="Arial Black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Arial Black" pitchFamily="34" charset="0"/>
              </a:rPr>
              <a:t>«Синусоиду» рассматриваем как сумму двух дуг окружности, нарисованных одинаковыми или разными радиусами с противоположных сторон на разном уровне.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Рабочий стол\изонить сканирование\015.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59" y="1"/>
            <a:ext cx="345537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428736"/>
            <a:ext cx="80010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Технология заполнения </a:t>
            </a:r>
            <a:r>
              <a:rPr lang="ru-RU" sz="4400" b="1" dirty="0" err="1" smtClean="0">
                <a:solidFill>
                  <a:srgbClr val="FF0000"/>
                </a:solidFill>
                <a:latin typeface="Arial Black" pitchFamily="34" charset="0"/>
              </a:rPr>
              <a:t>спираллеподобной</a:t>
            </a: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кривой хордами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:\Рабочий стол\изонить сканирование\016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2" y="500042"/>
            <a:ext cx="9128048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:\Рабочий стол\изонить сканирование\016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-504087"/>
            <a:ext cx="8572528" cy="7561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14356"/>
            <a:ext cx="81439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600" b="1" dirty="0" smtClean="0">
                <a:cs typeface="Aharoni" pitchFamily="2" charset="-79"/>
              </a:rPr>
              <a:t>Количество отрезков на двух сторонах угла должна быть одинакова.</a:t>
            </a:r>
          </a:p>
          <a:p>
            <a:pPr>
              <a:buFont typeface="Wingdings" pitchFamily="2" charset="2"/>
              <a:buChar char="§"/>
            </a:pPr>
            <a:endParaRPr lang="ru-RU" sz="3600" b="1" dirty="0" smtClean="0">
              <a:cs typeface="Aharoni" pitchFamily="2" charset="-79"/>
            </a:endParaRPr>
          </a:p>
          <a:p>
            <a:pPr>
              <a:buFont typeface="Wingdings" pitchFamily="2" charset="2"/>
              <a:buChar char="§"/>
            </a:pPr>
            <a:r>
              <a:rPr lang="ru-RU" sz="3600" b="1" dirty="0" smtClean="0">
                <a:cs typeface="Aharoni" pitchFamily="2" charset="-79"/>
              </a:rPr>
              <a:t>Длина отрезков в конкретном угле может быть как одинакова, так и различна.</a:t>
            </a:r>
          </a:p>
          <a:p>
            <a:pPr>
              <a:buFont typeface="Wingdings" pitchFamily="2" charset="2"/>
              <a:buChar char="§"/>
            </a:pPr>
            <a:endParaRPr lang="ru-RU" sz="3600" b="1" dirty="0" smtClean="0">
              <a:cs typeface="Aharoni" pitchFamily="2" charset="-79"/>
            </a:endParaRPr>
          </a:p>
          <a:p>
            <a:pPr>
              <a:buFont typeface="Wingdings" pitchFamily="2" charset="2"/>
              <a:buChar char="§"/>
            </a:pPr>
            <a:r>
              <a:rPr lang="ru-RU" sz="3600" b="1" dirty="0" smtClean="0">
                <a:cs typeface="Aharoni" pitchFamily="2" charset="-79"/>
              </a:rPr>
              <a:t>Угол может быть прямым, острым, тупым.</a:t>
            </a:r>
            <a:endParaRPr lang="ru-RU" sz="3600" b="1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357298"/>
            <a:ext cx="80724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Технология заполнения геометрических фигур хордами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Рабочий стол\изонить сканирование\016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9021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642918"/>
            <a:ext cx="821537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latin typeface="Arial Black" pitchFamily="34" charset="0"/>
              </a:rPr>
              <a:t>Количество размеченных на геометрической фигуре отрезков должно быть парным.</a:t>
            </a:r>
            <a:r>
              <a:rPr lang="ru-RU" sz="2800" dirty="0" smtClean="0">
                <a:latin typeface="Arial Black" pitchFamily="34" charset="0"/>
              </a:rPr>
              <a:t> </a:t>
            </a:r>
            <a:endParaRPr lang="ru-RU" sz="28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endParaRPr lang="ru-RU" sz="28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Arial Black" pitchFamily="34" charset="0"/>
              </a:rPr>
              <a:t>Длина отрезков – 0,2-1 см</a:t>
            </a:r>
            <a:r>
              <a:rPr lang="ru-RU" sz="2800" dirty="0" smtClean="0">
                <a:latin typeface="Arial Black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ru-RU" sz="28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Arial Black" pitchFamily="34" charset="0"/>
              </a:rPr>
              <a:t>Длина хорды, которой будет заполняться фигура, задается первым стежком. Чем больше хорда, тем полнее будет заполнение фигуры, и наоборот.</a:t>
            </a:r>
          </a:p>
          <a:p>
            <a:pPr>
              <a:buFont typeface="Wingdings" pitchFamily="2" charset="2"/>
              <a:buChar char="§"/>
            </a:pPr>
            <a:endParaRPr lang="ru-RU" b="1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:\Рабочий стол\изонить сканирование\016.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-62018"/>
            <a:ext cx="6858048" cy="6920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736"/>
            <a:ext cx="80010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Технология заполнения 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геометрических фигур диаметрами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:\Рабочий стол\изонить сканирование\017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17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792961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Arial Black" pitchFamily="34" charset="0"/>
              </a:rPr>
              <a:t>Количество размеченных на геометрической фигуре отрезков должно быть парным.</a:t>
            </a:r>
            <a:r>
              <a:rPr lang="ru-RU" sz="2800" dirty="0" smtClean="0">
                <a:latin typeface="Arial Black" pitchFamily="34" charset="0"/>
              </a:rPr>
              <a:t> </a:t>
            </a:r>
            <a:endParaRPr lang="ru-RU" sz="2800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2800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Arial Black" pitchFamily="34" charset="0"/>
              </a:rPr>
              <a:t>Длина отрезков – 0,2-1 см.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Arial Black" pitchFamily="34" charset="0"/>
              </a:rPr>
              <a:t>Первый стежок в выбранной геометрической фигуре проходит через точки 1 и 2</a:t>
            </a:r>
            <a:r>
              <a:rPr lang="ru-RU" sz="2800" dirty="0" smtClean="0">
                <a:latin typeface="Arial Black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Arial Black" pitchFamily="34" charset="0"/>
              </a:rPr>
              <a:t>При заполнении геометрической фигуры диаметрами иголка «заходит» в каждую точку только 1 раз.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Рабочий стол\изонить сканирование\017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98014"/>
            <a:ext cx="8358214" cy="6956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285860"/>
            <a:ext cx="81439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Технология заполнения геометрических фигур диаметрами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Рабочий стол\изонить сканирование\017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16" y="-11742"/>
            <a:ext cx="8429684" cy="6869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-214338"/>
            <a:ext cx="8286776" cy="742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2869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Arial Black" pitchFamily="34" charset="0"/>
              </a:rPr>
              <a:t>Количество размеченных на геометрической фигуре отрезков может быть парным и не парным.</a:t>
            </a:r>
            <a:r>
              <a:rPr lang="ru-RU" sz="2400" dirty="0" smtClean="0">
                <a:latin typeface="Arial Black" pitchFamily="34" charset="0"/>
              </a:rPr>
              <a:t> </a:t>
            </a:r>
            <a:endParaRPr lang="ru-RU" sz="2400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 Black" pitchFamily="34" charset="0"/>
              </a:rPr>
              <a:t>Геометрические фигуры не обязательно должны быть правильной формы</a:t>
            </a:r>
            <a:r>
              <a:rPr lang="ru-RU" sz="2400" dirty="0" smtClean="0">
                <a:latin typeface="Arial Black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 Black" pitchFamily="34" charset="0"/>
              </a:rPr>
              <a:t>Длина отрезков – 0,2-1 см</a:t>
            </a:r>
            <a:r>
              <a:rPr lang="ru-RU" sz="2400" dirty="0" smtClean="0">
                <a:latin typeface="Arial Black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 Black" pitchFamily="34" charset="0"/>
              </a:rPr>
              <a:t>Все стежки при заполнении любой геометрической фигуры радиусами всегда должны выходить из центра (хотя это может быть и не настоящий центр фигуры) и «заходить» последовательно в размеченные точки по контуру фигуры</a:t>
            </a:r>
            <a:r>
              <a:rPr lang="ru-RU" sz="2400" dirty="0" smtClean="0">
                <a:latin typeface="Arial Black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 Black" pitchFamily="34" charset="0"/>
              </a:rPr>
              <a:t>При заполнении геометрической фигуры радиусами иголка «заходит» в каждую точку только 1 раз.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D:\Рабочий стол\изонить сканирование\017.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-1"/>
            <a:ext cx="7572428" cy="6861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807249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Технология заполнения фигур разной конфигурации параллельно натянутыми нитками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D:\Рабочий стол\изонить сканирование\018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88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357298"/>
            <a:ext cx="82153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Технология заполнения фигур разной конфигурации натяжением ниток сеткою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D:\Рабочий стол\изонить сканирование\018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-2390"/>
            <a:ext cx="7215238" cy="6860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071678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Радиальное заполнение фигуры разной конфигурации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:\Рабочий стол\изонить сканирование\019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9395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000240"/>
            <a:ext cx="77867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Радиально-сетчатое заполнение фигур разной конфигурации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928670"/>
            <a:ext cx="8572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 Black" pitchFamily="34" charset="0"/>
              </a:rPr>
              <a:t>Количество размеченных точек зависит от желания исполнителя</a:t>
            </a:r>
            <a:r>
              <a:rPr lang="ru-RU" sz="2400" dirty="0" smtClean="0">
                <a:latin typeface="Arial Black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 Black" pitchFamily="34" charset="0"/>
              </a:rPr>
              <a:t>Длина отрезков – 0,5-2 см. Можно брать и большую длину</a:t>
            </a:r>
            <a:r>
              <a:rPr lang="ru-RU" sz="2400" dirty="0" smtClean="0">
                <a:latin typeface="Arial Black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 Black" pitchFamily="34" charset="0"/>
              </a:rPr>
              <a:t>Деление фигуры может быть: равномерным, не равномерным (нарастающим, убывающим).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714488"/>
            <a:ext cx="69294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Технология заполнения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острого угла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:\Рабочий стол\изонить сканирование\019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-19098"/>
            <a:ext cx="6786610" cy="6877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428736"/>
            <a:ext cx="80010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Технология выполнения приема «иллюзия перевернутой плоскости»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D:\Рабочий стол\изонить сканирование\020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51889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2153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Arial Black" pitchFamily="34" charset="0"/>
              </a:rPr>
              <a:t>Наклонные линии могут быть размещены как симметрично относительно оси симметрии так и не симметрично</a:t>
            </a:r>
            <a:r>
              <a:rPr lang="ru-RU" sz="2800" dirty="0" smtClean="0">
                <a:latin typeface="Arial Black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ru-RU" sz="28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Arial Black" pitchFamily="34" charset="0"/>
              </a:rPr>
              <a:t>Линии могут быть одинаковые по размеру и не одинаковые</a:t>
            </a:r>
            <a:r>
              <a:rPr lang="ru-RU" sz="2800" dirty="0" smtClean="0">
                <a:latin typeface="Arial Black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ru-RU" sz="28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Arial Black" pitchFamily="34" charset="0"/>
              </a:rPr>
              <a:t>На двух линия, которые заполняются приемом «иллюзия перевернутой плоскости»,  должно быть одинаковое число отрезков.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D:\Рабочий стол\изонить сканирование\020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-1"/>
            <a:ext cx="4643470" cy="6898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6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714488"/>
            <a:ext cx="62037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cs typeface="Aharoni" pitchFamily="2" charset="-79"/>
              </a:rPr>
              <a:t>Технология заполнения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cs typeface="Aharoni" pitchFamily="2" charset="-79"/>
              </a:rPr>
              <a:t> тупого угла</a:t>
            </a:r>
            <a:endParaRPr lang="ru-RU" sz="4400" b="1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2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170</TotalTime>
  <Words>576</Words>
  <PresentationFormat>Экран (4:3)</PresentationFormat>
  <Paragraphs>93</Paragraphs>
  <Slides>64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Модульная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</cp:revision>
  <dcterms:created xsi:type="dcterms:W3CDTF">2019-05-28T16:14:37Z</dcterms:created>
  <dcterms:modified xsi:type="dcterms:W3CDTF">2019-05-28T19:15:57Z</dcterms:modified>
</cp:coreProperties>
</file>