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ru.wikipedia.org/wiki/%D0%9A%D0%B0%D1%80%D0%B1%D0%BE%D0%BD%D0%B0%D1%82_%D0%BC%D0%B0%D0%B3%D0%BD%D0%B8%D1%8F" TargetMode="External"/><Relationship Id="rId7" Type="http://schemas.openxmlformats.org/officeDocument/2006/relationships/hyperlink" Target="http://ru.wikipedia.org/wiki/%D0%9E%D1%81%D1%82%D1%80%D0%BE%D0%B2_%D0%A3%D0%B0%D0%B9%D1%82" TargetMode="External"/><Relationship Id="rId2" Type="http://schemas.openxmlformats.org/officeDocument/2006/relationships/hyperlink" Target="http://ru.wikipedia.org/wiki/%D0%9A%D0%B0%D1%80%D0%B1%D0%BE%D0%BD%D0%B0%D1%82_%D0%BA%D0%B0%D0%BB%D1%8C%D1%86%D0%B8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D%D0%B8%D0%B4%D0%BB%D1%81" TargetMode="External"/><Relationship Id="rId5" Type="http://schemas.openxmlformats.org/officeDocument/2006/relationships/hyperlink" Target="http://ru.wikipedia.org/wiki/%D0%9C%D0%B5%D1%82%D0%B0%D0%BB%D0%BB" TargetMode="External"/><Relationship Id="rId4" Type="http://schemas.openxmlformats.org/officeDocument/2006/relationships/hyperlink" Target="http://ru.wikipedia.org/wiki/%D0%9E%D0%BA%D1%81%D0%B8%D0%B4" TargetMode="Externa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5%D1%82%D0%BE%D0%BD" TargetMode="External"/><Relationship Id="rId3" Type="http://schemas.openxmlformats.org/officeDocument/2006/relationships/hyperlink" Target="http://ru.wikipedia.org/wiki/%D0%92%D1%8F%D0%B6%D1%83%D1%89%D0%B8%D0%B5_%D0%B2%D0%B5%D1%89%D0%B5%D1%81%D1%82%D0%B2%D0%B0" TargetMode="External"/><Relationship Id="rId7" Type="http://schemas.openxmlformats.org/officeDocument/2006/relationships/hyperlink" Target="http://ru.wikipedia.org/wiki/%D0%9A%D0%B0%D0%BC%D0%B5%D0%BD%D1%8C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2%D0%BE%D0%B4%D0%B0" TargetMode="External"/><Relationship Id="rId11" Type="http://schemas.openxmlformats.org/officeDocument/2006/relationships/image" Target="../media/image36.jpeg"/><Relationship Id="rId5" Type="http://schemas.openxmlformats.org/officeDocument/2006/relationships/hyperlink" Target="http://ru.wikipedia.org/w/index.php?title=%D0%97%D0%B0%D1%82%D0%B2%D0%BE%D1%80%D0%B5%D0%BD%D0%B8%D0%B5&amp;action=edit&amp;redlink=1" TargetMode="External"/><Relationship Id="rId10" Type="http://schemas.openxmlformats.org/officeDocument/2006/relationships/image" Target="../media/image35.jpeg"/><Relationship Id="rId4" Type="http://schemas.openxmlformats.org/officeDocument/2006/relationships/hyperlink" Target="http://ru.wikipedia.org/wiki/%D0%A1%D1%82%D1%80%D0%BE%D0%B8%D1%82%D0%B5%D0%BB%D1%8C%D0%BD%D1%8B%D0%B5_%D0%BC%D0%B0%D1%82%D0%B5%D1%80%D0%B8%D0%B0%D0%BB%D1%8B" TargetMode="External"/><Relationship Id="rId9" Type="http://schemas.openxmlformats.org/officeDocument/2006/relationships/hyperlink" Target="http://ru.wikipedia.org/wiki/%D0%A1%D1%82%D1%80%D0%BE%D0%B8%D1%82%D0%B5%D0%BB%D1%8C%D0%BD%D1%8B%D0%B9_%D1%80%D0%B0%D1%81%D1%82%D0%B2%D0%BE%D1%8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E%D0%BD%D1%82%D0%BC%D0%BE%D1%80%D0%B8%D0%BB%D0%BB%D0%BE%D0%BD%D0%B8%D1%82" TargetMode="External"/><Relationship Id="rId13" Type="http://schemas.openxmlformats.org/officeDocument/2006/relationships/image" Target="../media/image8.jpeg"/><Relationship Id="rId3" Type="http://schemas.openxmlformats.org/officeDocument/2006/relationships/hyperlink" Target="http://ru.wikipedia.org/wiki/%D0%93%D0%BE%D1%80%D0%BD%D0%B0%D1%8F_%D0%BF%D0%BE%D1%80%D0%BE%D0%B4%D0%B0" TargetMode="External"/><Relationship Id="rId7" Type="http://schemas.openxmlformats.org/officeDocument/2006/relationships/hyperlink" Target="http://ru.wikipedia.org/wiki/%D0%9A%D0%B8%D1%82%D0%B0%D0%B9" TargetMode="External"/><Relationship Id="rId12" Type="http://schemas.openxmlformats.org/officeDocument/2006/relationships/hyperlink" Target="http://ru.wikipedia.org/wiki/%D0%9A%D0%BE%D1%80%D1%83%D0%BD%D0%B4" TargetMode="External"/><Relationship Id="rId2" Type="http://schemas.openxmlformats.org/officeDocument/2006/relationships/hyperlink" Target="http://ru.wikipedia.org/wiki/%D0%9E%D1%81%D0%B0%D0%B4%D0%BE%D1%87%D0%BD%D1%8B%D0%B5_%D0%B3%D0%BE%D1%80%D0%BD%D1%8B%D0%B5_%D0%BF%D0%BE%D1%80%D0%BE%D0%B4%D1%8B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A%D0%B0%D0%BE%D0%BB%D0%B8%D0%BD" TargetMode="External"/><Relationship Id="rId11" Type="http://schemas.openxmlformats.org/officeDocument/2006/relationships/hyperlink" Target="http://ru.wikipedia.org/wiki/%D0%9E%D0%BA%D1%81%D0%B8%D0%B4_%D0%BA%D1%80%D0%B5%D0%BC%D0%BD%D0%B8%D1%8F_(IV)" TargetMode="External"/><Relationship Id="rId5" Type="http://schemas.openxmlformats.org/officeDocument/2006/relationships/hyperlink" Target="http://ru.wikipedia.org/wiki/%D0%9A%D0%B0%D0%BE%D0%BB%D0%B8%D0%BD%D0%B8%D1%82" TargetMode="External"/><Relationship Id="rId10" Type="http://schemas.openxmlformats.org/officeDocument/2006/relationships/hyperlink" Target="http://ru.wikipedia.org/wiki/%D0%93%D0%BB%D0%B8%D0%BD%D0%B8%D1%81%D1%82%D1%8B%D0%B5_%D0%BC%D0%B8%D0%BD%D0%B5%D1%80%D0%B0%D0%BB%D1%8B" TargetMode="External"/><Relationship Id="rId4" Type="http://schemas.openxmlformats.org/officeDocument/2006/relationships/hyperlink" Target="http://ru.wikipedia.org/wiki/%D0%9C%D0%B8%D0%BD%D0%B5%D1%80%D0%B0%D0%BB" TargetMode="External"/><Relationship Id="rId9" Type="http://schemas.openxmlformats.org/officeDocument/2006/relationships/hyperlink" Target="http://ru.wikipedia.org/wiki/%D0%90%D0%BB%D1%8E%D0%BC%D0%BE%D1%81%D0%B8%D0%BB%D0%B8%D0%BA%D0%B0%D1%8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ru.wikipedia.org/wiki/%D0%9C%D0%B5%D1%82%D0%B0%D0%BC%D0%BE%D1%80%D1%84%D0%B8%D1%87%D0%B5%D1%81%D0%BA%D0%B8%D0%B5_%D0%BF%D0%BE%D1%80%D0%BE%D0%B4%D1%8B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4%D0%BE%D0%BB%D0%BE%D0%BC%D0%B8%D1%82" TargetMode="External"/><Relationship Id="rId5" Type="http://schemas.openxmlformats.org/officeDocument/2006/relationships/hyperlink" Target="http://ru.wikipedia.org/wiki/%D0%9A%D0%B0%D0%BB%D1%8C%D1%86%D0%B8%D1%82" TargetMode="External"/><Relationship Id="rId4" Type="http://schemas.openxmlformats.org/officeDocument/2006/relationships/hyperlink" Target="http://ru.wikipedia.org/wiki/%D0%93%D0%BE%D1%80%D0%BD%D0%B0%D1%8F_%D0%BF%D0%BE%D1%80%D0%BE%D0%B4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ru.wikipedia.org/wiki/%D0%A5%D0%B5%D0%BC%D0%BE%D0%B3%D0%B5%D0%BD%D0%BD%D1%8B%D0%B5_%D0%B3%D0%BE%D1%80%D0%BD%D1%8B%D0%B5_%D0%BF%D0%BE%D1%80%D0%BE%D0%B4%D1%8B" TargetMode="External"/><Relationship Id="rId7" Type="http://schemas.openxmlformats.org/officeDocument/2006/relationships/hyperlink" Target="http://ru.wikipedia.org/wiki/%D0%A0%D0%B0%D0%BA%D1%83%D1%88%D0%B5%D1%87%D0%BD%D0%B8%D0%BA" TargetMode="External"/><Relationship Id="rId2" Type="http://schemas.openxmlformats.org/officeDocument/2006/relationships/hyperlink" Target="http://ru.wikipedia.org/wiki/%D0%9E%D1%81%D0%B0%D0%B4%D0%BE%D1%87%D0%BD%D1%8B%D0%B5_%D0%B3%D0%BE%D1%80%D0%BD%D1%8B%D0%B5_%D0%BF%D0%BE%D1%80%D0%BE%D0%B4%D1%8B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0%D0%B0%D0%BA%D0%BE%D0%B2%D0%B8%D0%BD%D0%B0_%D0%BC%D0%BE%D0%BB%D0%BB%D1%8E%D1%81%D0%BA%D0%BE%D0%B2" TargetMode="External"/><Relationship Id="rId5" Type="http://schemas.openxmlformats.org/officeDocument/2006/relationships/hyperlink" Target="http://ru.wikipedia.org/wiki/%D0%9A%D0%B0%D0%BB%D1%8C%D1%86%D0%B8%D1%82" TargetMode="External"/><Relationship Id="rId4" Type="http://schemas.openxmlformats.org/officeDocument/2006/relationships/hyperlink" Target="http://ru.wikipedia.org/wiki/%D0%9A%D0%B0%D1%80%D0%B1%D0%BE%D0%BD%D0%B0%D1%82_%D0%BA%D0%B0%D0%BB%D1%8C%D1%86%D0%B8%D1%8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1"/>
            <a:ext cx="8572560" cy="400052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«Человек в мире веществ, материалов и химических реакций».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b="1" dirty="0" smtClean="0">
                <a:solidFill>
                  <a:srgbClr val="0070C0"/>
                </a:solidFill>
              </a:rPr>
              <a:t>«Химические вещества </a:t>
            </a:r>
            <a:r>
              <a:rPr lang="ru-RU" b="1" smtClean="0">
                <a:solidFill>
                  <a:srgbClr val="0070C0"/>
                </a:solidFill>
              </a:rPr>
              <a:t>как строительные </a:t>
            </a:r>
            <a:r>
              <a:rPr lang="ru-RU" b="1" dirty="0" smtClean="0">
                <a:solidFill>
                  <a:srgbClr val="0070C0"/>
                </a:solidFill>
              </a:rPr>
              <a:t>и поделочные материалы».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мел?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3900518" cy="578647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осадочная горная порода белого цвета, мягкая и рассыпчатая, нерастворимая в воде, органического (зоогенного) происхождения. Основу химического состава мела составляет </a:t>
            </a:r>
            <a:r>
              <a:rPr lang="ru-RU" u="sng" dirty="0" smtClean="0">
                <a:hlinkClick r:id="rId2" tooltip="Карбонат кальция"/>
              </a:rPr>
              <a:t>карбонат кальция</a:t>
            </a:r>
            <a:r>
              <a:rPr lang="ru-RU" dirty="0" smtClean="0"/>
              <a:t> с небольшим количеством </a:t>
            </a:r>
            <a:r>
              <a:rPr lang="ru-RU" u="sng" dirty="0" smtClean="0">
                <a:hlinkClick r:id="rId3" tooltip="Карбонат магния"/>
              </a:rPr>
              <a:t>карбоната магния</a:t>
            </a:r>
            <a:r>
              <a:rPr lang="ru-RU" dirty="0" smtClean="0"/>
              <a:t>, но обычно присутствует и некарбонатная часть, в основном </a:t>
            </a:r>
            <a:r>
              <a:rPr lang="ru-RU" u="sng" dirty="0" smtClean="0">
                <a:hlinkClick r:id="rId4" tooltip="Оксид"/>
              </a:rPr>
              <a:t>оксиды</a:t>
            </a:r>
            <a:r>
              <a:rPr lang="ru-RU" dirty="0" smtClean="0"/>
              <a:t> </a:t>
            </a:r>
            <a:r>
              <a:rPr lang="ru-RU" u="sng" dirty="0" smtClean="0">
                <a:hlinkClick r:id="rId5" tooltip="Металл"/>
              </a:rPr>
              <a:t>металлов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4270248" y="571480"/>
            <a:ext cx="4516594" cy="5786478"/>
          </a:xfrm>
        </p:spPr>
        <p:txBody>
          <a:bodyPr/>
          <a:lstStyle/>
          <a:p>
            <a:r>
              <a:rPr lang="ru-RU" dirty="0" smtClean="0"/>
              <a:t>Меловые острова </a:t>
            </a:r>
            <a:r>
              <a:rPr lang="ru-RU" dirty="0" err="1" smtClean="0">
                <a:hlinkClick r:id="rId6" tooltip="Нидлс"/>
              </a:rPr>
              <a:t>Нидлс</a:t>
            </a:r>
            <a:r>
              <a:rPr lang="ru-RU" dirty="0" smtClean="0"/>
              <a:t> у западного побережья </a:t>
            </a:r>
            <a:r>
              <a:rPr lang="ru-RU" dirty="0" smtClean="0">
                <a:hlinkClick r:id="rId7" tooltip="Остров Уайт"/>
              </a:rPr>
              <a:t>острова Уайт</a:t>
            </a:r>
            <a:endParaRPr lang="ru-RU" dirty="0"/>
          </a:p>
        </p:txBody>
      </p:sp>
      <p:pic>
        <p:nvPicPr>
          <p:cNvPr id="10" name="Рисунок 9" descr="450px-The_Needl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628" y="1928802"/>
            <a:ext cx="2543188" cy="1828800"/>
          </a:xfrm>
          <a:prstGeom prst="rect">
            <a:avLst/>
          </a:prstGeom>
        </p:spPr>
      </p:pic>
      <p:pic>
        <p:nvPicPr>
          <p:cNvPr id="11" name="Рисунок 10" descr="мел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29190" y="4214818"/>
            <a:ext cx="27940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Применение мела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429684" cy="59293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строительстве: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мел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4071966" cy="4357718"/>
          </a:xfrm>
          <a:prstGeom prst="rect">
            <a:avLst/>
          </a:prstGeom>
        </p:spPr>
      </p:pic>
      <p:pic>
        <p:nvPicPr>
          <p:cNvPr id="7" name="Рисунок 6" descr="image_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714356"/>
            <a:ext cx="3686175" cy="3200400"/>
          </a:xfrm>
          <a:prstGeom prst="rect">
            <a:avLst/>
          </a:prstGeom>
        </p:spPr>
      </p:pic>
      <p:pic>
        <p:nvPicPr>
          <p:cNvPr id="9" name="Рисунок 8" descr="gru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143380"/>
            <a:ext cx="3143272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стекло?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3786214" cy="5715040"/>
          </a:xfrm>
        </p:spPr>
        <p:txBody>
          <a:bodyPr>
            <a:normAutofit/>
          </a:bodyPr>
          <a:lstStyle/>
          <a:p>
            <a:r>
              <a:rPr lang="ru-RU" dirty="0" smtClean="0"/>
              <a:t>Базовый метод получения силикатного стекла заключается в плавлении смеси кварцевого песка (SiO</a:t>
            </a:r>
            <a:r>
              <a:rPr lang="ru-RU" baseline="-25000" dirty="0" smtClean="0"/>
              <a:t>2</a:t>
            </a:r>
            <a:r>
              <a:rPr lang="ru-RU" dirty="0" smtClean="0"/>
              <a:t>), соды (Na</a:t>
            </a:r>
            <a:r>
              <a:rPr lang="ru-RU" baseline="-25000" dirty="0" smtClean="0"/>
              <a:t>2</a:t>
            </a:r>
            <a:r>
              <a:rPr lang="ru-RU" dirty="0" smtClean="0"/>
              <a:t>CO</a:t>
            </a:r>
            <a:r>
              <a:rPr lang="ru-RU" baseline="-25000" dirty="0" smtClean="0"/>
              <a:t>3</a:t>
            </a:r>
            <a:r>
              <a:rPr lang="ru-RU" dirty="0" smtClean="0"/>
              <a:t>) и извести (</a:t>
            </a:r>
            <a:r>
              <a:rPr lang="ru-RU" dirty="0" err="1" smtClean="0"/>
              <a:t>CaO</a:t>
            </a:r>
            <a:r>
              <a:rPr lang="ru-RU" dirty="0" smtClean="0"/>
              <a:t>). В результате получается химический комплекс с составом Na</a:t>
            </a:r>
            <a:r>
              <a:rPr lang="ru-RU" baseline="-25000" dirty="0" smtClean="0"/>
              <a:t>2</a:t>
            </a:r>
            <a:r>
              <a:rPr lang="ru-RU" dirty="0" smtClean="0"/>
              <a:t>O*</a:t>
            </a:r>
            <a:r>
              <a:rPr lang="ru-RU" dirty="0" err="1" smtClean="0"/>
              <a:t>CaO</a:t>
            </a:r>
            <a:r>
              <a:rPr lang="ru-RU" dirty="0" smtClean="0"/>
              <a:t>*6SiO</a:t>
            </a:r>
            <a:r>
              <a:rPr lang="ru-RU" baseline="-25000" dirty="0" smtClean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239988403_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68" y="214290"/>
            <a:ext cx="2880360" cy="2743200"/>
          </a:xfrm>
        </p:spPr>
      </p:pic>
      <p:pic>
        <p:nvPicPr>
          <p:cNvPr id="8" name="Рисунок 7" descr="image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28604"/>
            <a:ext cx="2071702" cy="2122490"/>
          </a:xfrm>
          <a:prstGeom prst="rect">
            <a:avLst/>
          </a:prstGeom>
        </p:spPr>
      </p:pic>
      <p:pic>
        <p:nvPicPr>
          <p:cNvPr id="9" name="Рисунок 8" descr="image_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2571744"/>
            <a:ext cx="1571604" cy="1857388"/>
          </a:xfrm>
          <a:prstGeom prst="rect">
            <a:avLst/>
          </a:prstGeom>
        </p:spPr>
      </p:pic>
      <p:pic>
        <p:nvPicPr>
          <p:cNvPr id="10" name="Рисунок 9" descr="пласти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3214686"/>
            <a:ext cx="3357554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В строительстве и не только…</a:t>
            </a:r>
            <a:endParaRPr lang="ru-RU" dirty="0"/>
          </a:p>
        </p:txBody>
      </p:sp>
      <p:pic>
        <p:nvPicPr>
          <p:cNvPr id="10" name="Содержимое 9" descr="gravirovka-stekla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00125"/>
            <a:ext cx="8358246" cy="5715000"/>
          </a:xfrm>
        </p:spPr>
      </p:pic>
      <p:pic>
        <p:nvPicPr>
          <p:cNvPr id="11" name="Рисунок 10" descr="budda,-stoyashhij-na-lotose-e1204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8572560" cy="7032604"/>
          </a:xfrm>
          <a:prstGeom prst="rect">
            <a:avLst/>
          </a:prstGeom>
        </p:spPr>
      </p:pic>
      <p:pic>
        <p:nvPicPr>
          <p:cNvPr id="12" name="Рисунок 11" descr="063161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0"/>
            <a:ext cx="8572560" cy="7072338"/>
          </a:xfrm>
          <a:prstGeom prst="rect">
            <a:avLst/>
          </a:prstGeom>
        </p:spPr>
      </p:pic>
      <p:pic>
        <p:nvPicPr>
          <p:cNvPr id="13" name="Рисунок 12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1125" y="238125"/>
            <a:ext cx="6381750" cy="638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цемент?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42844" y="714356"/>
            <a:ext cx="4214842" cy="58579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Цемент</a:t>
            </a:r>
            <a:r>
              <a:rPr lang="ru-RU" dirty="0" smtClean="0"/>
              <a:t> (</a:t>
            </a:r>
            <a:r>
              <a:rPr lang="ru-RU" dirty="0" smtClean="0">
                <a:hlinkClick r:id="rId2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caementum</a:t>
            </a:r>
            <a:r>
              <a:rPr lang="ru-RU" dirty="0" smtClean="0"/>
              <a:t> — «щебень, битый камень») — искусственное неорганическое </a:t>
            </a:r>
            <a:r>
              <a:rPr lang="ru-RU" u="sng" dirty="0" smtClean="0">
                <a:hlinkClick r:id="rId3" tooltip="Вяжущие вещества"/>
              </a:rPr>
              <a:t>вяжущее </a:t>
            </a:r>
            <a:r>
              <a:rPr lang="ru-RU" dirty="0" smtClean="0">
                <a:hlinkClick r:id="rId3" tooltip="Вяжущие вещества"/>
              </a:rPr>
              <a:t>вещество</a:t>
            </a:r>
            <a:r>
              <a:rPr lang="ru-RU" dirty="0" smtClean="0"/>
              <a:t>. Один из основных </a:t>
            </a:r>
            <a:r>
              <a:rPr lang="ru-RU" dirty="0" smtClean="0">
                <a:hlinkClick r:id="rId4" tooltip="Строительные материалы"/>
              </a:rPr>
              <a:t>строительных материалов</a:t>
            </a:r>
            <a:r>
              <a:rPr lang="ru-RU" dirty="0" smtClean="0"/>
              <a:t>. При </a:t>
            </a:r>
            <a:r>
              <a:rPr lang="ru-RU" dirty="0" err="1" smtClean="0">
                <a:hlinkClick r:id="rId5" tooltip="Затворение (страница отсутствует)"/>
              </a:rPr>
              <a:t>затворении</a:t>
            </a:r>
            <a:r>
              <a:rPr lang="ru-RU" dirty="0" smtClean="0"/>
              <a:t> </a:t>
            </a:r>
            <a:r>
              <a:rPr lang="ru-RU" dirty="0" smtClean="0">
                <a:hlinkClick r:id="rId6" tooltip="Вода"/>
              </a:rPr>
              <a:t>водой</a:t>
            </a:r>
            <a:r>
              <a:rPr lang="ru-RU" dirty="0" smtClean="0"/>
              <a:t>, водными растворами солей и другими жидкостями образует пластичную массу, которая затем затвердевает и  превращается в </a:t>
            </a:r>
            <a:r>
              <a:rPr lang="ru-RU" dirty="0" smtClean="0">
                <a:hlinkClick r:id="rId7" tooltip="Камень"/>
              </a:rPr>
              <a:t>камневидное</a:t>
            </a:r>
            <a:r>
              <a:rPr lang="ru-RU" dirty="0" smtClean="0"/>
              <a:t> тело. В основном используется для  изготовления </a:t>
            </a:r>
            <a:r>
              <a:rPr lang="ru-RU" dirty="0" smtClean="0">
                <a:hlinkClick r:id="rId8" tooltip="Бетон"/>
              </a:rPr>
              <a:t>бетона</a:t>
            </a:r>
            <a:r>
              <a:rPr lang="ru-RU" dirty="0" smtClean="0"/>
              <a:t> и</a:t>
            </a:r>
          </a:p>
          <a:p>
            <a:pPr>
              <a:buNone/>
            </a:pPr>
            <a:r>
              <a:rPr lang="ru-RU" dirty="0" smtClean="0"/>
              <a:t>  </a:t>
            </a:r>
            <a:r>
              <a:rPr lang="ru-RU" dirty="0" smtClean="0">
                <a:hlinkClick r:id="rId9" tooltip="Строительный раствор"/>
              </a:rPr>
              <a:t>строительных растворов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7" name="Содержимое 6" descr="1323352737_vidy-cementa.jpeg"/>
          <p:cNvPicPr>
            <a:picLocks noGrp="1" noChangeAspect="1"/>
          </p:cNvPicPr>
          <p:nvPr>
            <p:ph sz="quarter" idx="2"/>
          </p:nvPr>
        </p:nvPicPr>
        <p:blipFill>
          <a:blip r:embed="rId10" cstate="print"/>
          <a:stretch>
            <a:fillRect/>
          </a:stretch>
        </p:blipFill>
        <p:spPr>
          <a:xfrm>
            <a:off x="4429124" y="214290"/>
            <a:ext cx="4143375" cy="2744740"/>
          </a:xfrm>
        </p:spPr>
      </p:pic>
      <p:pic>
        <p:nvPicPr>
          <p:cNvPr id="8" name="Рисунок 7" descr="1323352902_izgotovlenie-cement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14876" y="3009900"/>
            <a:ext cx="3619500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садовая-скульптура-соврем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143248"/>
            <a:ext cx="3190874" cy="2285998"/>
          </a:xfrm>
          <a:prstGeom prst="rect">
            <a:avLst/>
          </a:prstGeom>
        </p:spPr>
      </p:pic>
      <p:pic>
        <p:nvPicPr>
          <p:cNvPr id="12" name="Рисунок 11" descr="aer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285992"/>
            <a:ext cx="2714644" cy="2071702"/>
          </a:xfrm>
          <a:prstGeom prst="rect">
            <a:avLst/>
          </a:prstGeom>
        </p:spPr>
      </p:pic>
      <p:pic>
        <p:nvPicPr>
          <p:cNvPr id="11" name="Рисунок 10" descr="kol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571480"/>
            <a:ext cx="2547932" cy="2357454"/>
          </a:xfrm>
          <a:prstGeom prst="rect">
            <a:avLst/>
          </a:prstGeom>
        </p:spPr>
      </p:pic>
      <p:pic>
        <p:nvPicPr>
          <p:cNvPr id="14" name="Рисунок 13" descr="cement-lamp-by-rainer-muts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7" y="4714884"/>
            <a:ext cx="2928958" cy="21431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4286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Цемент в строительстве и не только…..:</a:t>
            </a:r>
            <a:endParaRPr lang="ru-RU" dirty="0"/>
          </a:p>
        </p:txBody>
      </p:sp>
      <p:pic>
        <p:nvPicPr>
          <p:cNvPr id="10" name="Рисунок 9" descr="шлакобло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571480"/>
            <a:ext cx="2571768" cy="1643074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8929718" cy="6286544"/>
          </a:xfrm>
        </p:spPr>
        <p:txBody>
          <a:bodyPr>
            <a:normAutofit/>
          </a:bodyPr>
          <a:lstStyle/>
          <a:p>
            <a:r>
              <a:rPr lang="ru-RU" dirty="0" smtClean="0"/>
              <a:t>Шлакоблоки: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Бетонные кольца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Железобетонные 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плиты: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Садовые  скульптуры: </a:t>
            </a:r>
          </a:p>
          <a:p>
            <a:endParaRPr lang="ru-RU" dirty="0" smtClean="0"/>
          </a:p>
          <a:p>
            <a:r>
              <a:rPr lang="ru-RU" dirty="0" smtClean="0"/>
              <a:t>Дизайнерский </a:t>
            </a:r>
          </a:p>
          <a:p>
            <a:pPr>
              <a:buNone/>
            </a:pPr>
            <a:r>
              <a:rPr lang="ru-RU" dirty="0" smtClean="0"/>
              <a:t> взгляд на цемент: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м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дом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дом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дом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ri_porosenka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греция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4286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глина?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500042"/>
            <a:ext cx="4714876" cy="61436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 мелкозернистая </a:t>
            </a:r>
            <a:r>
              <a:rPr lang="ru-RU" dirty="0" smtClean="0">
                <a:hlinkClick r:id="rId2" tooltip="Осадочные горные породы"/>
              </a:rPr>
              <a:t>осадочная</a:t>
            </a:r>
            <a:r>
              <a:rPr lang="ru-RU" dirty="0" smtClean="0"/>
              <a:t> </a:t>
            </a:r>
            <a:r>
              <a:rPr lang="ru-RU" dirty="0" smtClean="0">
                <a:hlinkClick r:id="rId3" tooltip="Горная порода"/>
              </a:rPr>
              <a:t>горная порода</a:t>
            </a:r>
            <a:r>
              <a:rPr lang="ru-RU" dirty="0" smtClean="0"/>
              <a:t>, пылевидная в сухом состоянии, пластичная при увлажнении. Глина состоит из одного или  нескольких </a:t>
            </a:r>
            <a:r>
              <a:rPr lang="ru-RU" dirty="0" smtClean="0">
                <a:hlinkClick r:id="rId4" tooltip="Минерал"/>
              </a:rPr>
              <a:t>минералов</a:t>
            </a:r>
            <a:r>
              <a:rPr lang="ru-RU" dirty="0" smtClean="0"/>
              <a:t> группы </a:t>
            </a:r>
          </a:p>
          <a:p>
            <a:pPr>
              <a:buNone/>
            </a:pPr>
            <a:r>
              <a:rPr lang="ru-RU" dirty="0" smtClean="0">
                <a:hlinkClick r:id="rId5" tooltip="Каолинит"/>
              </a:rPr>
              <a:t>      каолинита</a:t>
            </a:r>
            <a:r>
              <a:rPr lang="ru-RU" dirty="0" smtClean="0"/>
              <a:t> (происходит от названия местности </a:t>
            </a:r>
            <a:r>
              <a:rPr lang="ru-RU" dirty="0" smtClean="0">
                <a:hlinkClick r:id="rId6" tooltip="Каолин"/>
              </a:rPr>
              <a:t>Каолин</a:t>
            </a:r>
            <a:r>
              <a:rPr lang="ru-RU" dirty="0" smtClean="0"/>
              <a:t> в </a:t>
            </a:r>
            <a:r>
              <a:rPr lang="ru-RU" dirty="0" smtClean="0">
                <a:hlinkClick r:id="rId7" tooltip="Китай"/>
              </a:rPr>
              <a:t>Китае</a:t>
            </a:r>
            <a:r>
              <a:rPr lang="ru-RU" dirty="0" smtClean="0"/>
              <a:t>), </a:t>
            </a:r>
            <a:r>
              <a:rPr lang="ru-RU" dirty="0" err="1" smtClean="0">
                <a:hlinkClick r:id="rId8" tooltip="Монтмориллонит"/>
              </a:rPr>
              <a:t>монтм-ориллонита</a:t>
            </a:r>
            <a:r>
              <a:rPr lang="ru-RU" dirty="0" smtClean="0"/>
              <a:t> или других слоистых </a:t>
            </a:r>
            <a:r>
              <a:rPr lang="ru-RU" dirty="0" smtClean="0">
                <a:hlinkClick r:id="rId9" tooltip="Алюмосиликат"/>
              </a:rPr>
              <a:t>алюмосиликатов</a:t>
            </a:r>
            <a:r>
              <a:rPr lang="ru-RU" dirty="0" smtClean="0"/>
              <a:t> (</a:t>
            </a:r>
            <a:r>
              <a:rPr lang="ru-RU" dirty="0" smtClean="0">
                <a:hlinkClick r:id="rId10" tooltip="Глинистые минералы"/>
              </a:rPr>
              <a:t>глинистые минералы</a:t>
            </a:r>
            <a:r>
              <a:rPr lang="ru-RU" dirty="0" smtClean="0"/>
              <a:t>), но может содержать и песчаные и карбонатные частицы. Как правило, породообразующим минералом в глине является каолинит, его состав: 47 % (</a:t>
            </a:r>
            <a:r>
              <a:rPr lang="ru-RU" dirty="0" err="1" smtClean="0"/>
              <a:t>мас</a:t>
            </a:r>
            <a:r>
              <a:rPr lang="ru-RU" dirty="0" smtClean="0"/>
              <a:t>) </a:t>
            </a:r>
            <a:r>
              <a:rPr lang="ru-RU" dirty="0" smtClean="0">
                <a:hlinkClick r:id="rId11" tooltip="Оксид кремния (IV)"/>
              </a:rPr>
              <a:t>оксида кремния (IV)</a:t>
            </a:r>
            <a:r>
              <a:rPr lang="ru-RU" dirty="0" smtClean="0"/>
              <a:t> (SiO</a:t>
            </a:r>
            <a:r>
              <a:rPr lang="ru-RU" baseline="-25000" dirty="0" smtClean="0"/>
              <a:t>2</a:t>
            </a:r>
            <a:r>
              <a:rPr lang="ru-RU" dirty="0" smtClean="0"/>
              <a:t>), 39 % </a:t>
            </a:r>
            <a:r>
              <a:rPr lang="ru-RU" dirty="0" smtClean="0">
                <a:hlinkClick r:id="rId12" tooltip="Корунд"/>
              </a:rPr>
              <a:t>оксида алюминия</a:t>
            </a:r>
            <a:r>
              <a:rPr lang="ru-RU" dirty="0" smtClean="0"/>
              <a:t> (Al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3</a:t>
            </a:r>
            <a:r>
              <a:rPr lang="ru-RU" dirty="0" smtClean="0"/>
              <a:t>) и 14 % воды (Н</a:t>
            </a:r>
            <a:r>
              <a:rPr lang="ru-RU" baseline="-25000" dirty="0" smtClean="0"/>
              <a:t>2</a:t>
            </a:r>
            <a:r>
              <a:rPr lang="ru-RU" dirty="0" smtClean="0"/>
              <a:t>O).</a:t>
            </a:r>
            <a:br>
              <a:rPr lang="ru-RU" dirty="0" smtClean="0"/>
            </a:br>
            <a:r>
              <a:rPr lang="ru-RU" dirty="0" smtClean="0"/>
              <a:t>Al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3</a:t>
            </a:r>
            <a:r>
              <a:rPr lang="ru-RU" dirty="0" smtClean="0"/>
              <a:t> и SiO</a:t>
            </a:r>
            <a:r>
              <a:rPr lang="ru-RU" baseline="-25000" dirty="0" smtClean="0"/>
              <a:t>2</a:t>
            </a:r>
            <a:r>
              <a:rPr lang="ru-RU" dirty="0" smtClean="0"/>
              <a:t> — составляют значительную часть химического состава глинообразующих минералов.</a:t>
            </a:r>
            <a:endParaRPr lang="ru-RU" dirty="0"/>
          </a:p>
        </p:txBody>
      </p:sp>
      <p:pic>
        <p:nvPicPr>
          <p:cNvPr id="7" name="Содержимое 6" descr="Clay-ss-2005.jpg"/>
          <p:cNvPicPr>
            <a:picLocks noGrp="1" noChangeAspect="1"/>
          </p:cNvPicPr>
          <p:nvPr>
            <p:ph sz="quarter" idx="2"/>
          </p:nvPr>
        </p:nvPicPr>
        <p:blipFill>
          <a:blip r:embed="rId13" cstate="print"/>
          <a:stretch>
            <a:fillRect/>
          </a:stretch>
        </p:blipFill>
        <p:spPr>
          <a:xfrm>
            <a:off x="4929188" y="714356"/>
            <a:ext cx="4000500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720" y="0"/>
            <a:ext cx="5204280" cy="4143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142984"/>
          </a:xfrm>
        </p:spPr>
        <p:txBody>
          <a:bodyPr>
            <a:normAutofit/>
          </a:bodyPr>
          <a:lstStyle/>
          <a:p>
            <a:r>
              <a:rPr lang="ru-RU" dirty="0" smtClean="0"/>
              <a:t>Но глина не только строительный материал, но и …..</a:t>
            </a:r>
            <a:endParaRPr lang="ru-RU" dirty="0"/>
          </a:p>
        </p:txBody>
      </p:sp>
      <p:pic>
        <p:nvPicPr>
          <p:cNvPr id="6" name="Содержимое 5" descr="игрушки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071546"/>
            <a:ext cx="3394044" cy="2857520"/>
          </a:xfrm>
        </p:spPr>
      </p:pic>
      <p:pic>
        <p:nvPicPr>
          <p:cNvPr id="7" name="Рисунок 6" descr="crockery_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686167"/>
            <a:ext cx="4191011" cy="3171833"/>
          </a:xfrm>
          <a:prstGeom prst="rect">
            <a:avLst/>
          </a:prstGeom>
        </p:spPr>
      </p:pic>
      <p:pic>
        <p:nvPicPr>
          <p:cNvPr id="9" name="Рисунок 8" descr="Tehnicheskaya-keramika.-Tig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109720"/>
            <a:ext cx="3251200" cy="274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714356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мрамор?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4786314" cy="5786478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Мра́мор</a:t>
            </a:r>
            <a:r>
              <a:rPr lang="ru-RU" dirty="0" smtClean="0"/>
              <a:t> (</a:t>
            </a:r>
            <a:r>
              <a:rPr lang="ru-RU" dirty="0" err="1" smtClean="0">
                <a:hlinkClick r:id="rId2" tooltip="Древнегреческий язык"/>
              </a:rPr>
              <a:t>др.-греч</a:t>
            </a:r>
            <a:r>
              <a:rPr lang="ru-RU" dirty="0" smtClean="0">
                <a:hlinkClick r:id="rId2" tooltip="Древнегреческий язык"/>
              </a:rPr>
              <a:t>.</a:t>
            </a:r>
            <a:r>
              <a:rPr lang="ru-RU" dirty="0" smtClean="0"/>
              <a:t> </a:t>
            </a:r>
            <a:r>
              <a:rPr lang="ru-RU" dirty="0" err="1" smtClean="0"/>
              <a:t>μάρμαρος </a:t>
            </a:r>
            <a:r>
              <a:rPr lang="ru-RU" dirty="0" smtClean="0"/>
              <a:t>— «белый или блестящий камень») — </a:t>
            </a:r>
            <a:r>
              <a:rPr lang="ru-RU" u="sng" dirty="0" smtClean="0">
                <a:hlinkClick r:id="rId3" tooltip="Метаморфические породы"/>
              </a:rPr>
              <a:t>метаморфическая</a:t>
            </a:r>
            <a:r>
              <a:rPr lang="ru-RU" dirty="0" smtClean="0"/>
              <a:t> </a:t>
            </a:r>
            <a:r>
              <a:rPr lang="ru-RU" dirty="0" smtClean="0">
                <a:hlinkClick r:id="rId4" tooltip="Горная порода"/>
              </a:rPr>
              <a:t>горная порода</a:t>
            </a:r>
            <a:r>
              <a:rPr lang="ru-RU" dirty="0" smtClean="0"/>
              <a:t>, состоящая преимущественно из </a:t>
            </a:r>
            <a:r>
              <a:rPr lang="ru-RU" dirty="0" err="1" smtClean="0"/>
              <a:t>перекристаллизованного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hlinkClick r:id="rId5" tooltip="Кальцит"/>
              </a:rPr>
              <a:t> кальцита</a:t>
            </a:r>
            <a:r>
              <a:rPr lang="ru-RU" dirty="0" smtClean="0"/>
              <a:t> CaCO</a:t>
            </a:r>
            <a:r>
              <a:rPr lang="ru-RU" baseline="-25000" dirty="0" smtClean="0"/>
              <a:t>3</a:t>
            </a:r>
            <a:r>
              <a:rPr lang="ru-RU" dirty="0" smtClean="0"/>
              <a:t> или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>
                <a:hlinkClick r:id="rId6" tooltip="Доломит"/>
              </a:rPr>
              <a:t>доломита</a:t>
            </a:r>
            <a:r>
              <a:rPr lang="ru-RU" dirty="0" smtClean="0"/>
              <a:t>  </a:t>
            </a:r>
            <a:r>
              <a:rPr lang="ru-RU" dirty="0" err="1" smtClean="0"/>
              <a:t>CaMg</a:t>
            </a:r>
            <a:r>
              <a:rPr lang="ru-RU" dirty="0" smtClean="0"/>
              <a:t>(CO</a:t>
            </a:r>
            <a:r>
              <a:rPr lang="ru-RU" baseline="-25000" dirty="0" smtClean="0"/>
              <a:t>3</a:t>
            </a:r>
            <a:r>
              <a:rPr lang="ru-RU" dirty="0" smtClean="0"/>
              <a:t>)</a:t>
            </a:r>
            <a:r>
              <a:rPr lang="ru-RU" baseline="-25000" dirty="0" smtClean="0"/>
              <a:t>2</a:t>
            </a:r>
            <a:r>
              <a:rPr lang="ru-RU" dirty="0" smtClean="0"/>
              <a:t> (</a:t>
            </a:r>
            <a:r>
              <a:rPr lang="ru-RU" dirty="0" err="1" smtClean="0"/>
              <a:t>доло-митовые</a:t>
            </a:r>
            <a:r>
              <a:rPr lang="ru-RU" dirty="0" smtClean="0"/>
              <a:t> мраморы).</a:t>
            </a:r>
            <a:endParaRPr lang="ru-RU" dirty="0"/>
          </a:p>
        </p:txBody>
      </p:sp>
      <p:pic>
        <p:nvPicPr>
          <p:cNvPr id="7" name="Содержимое 6" descr="220px-MarbleUSGOV.jpg"/>
          <p:cNvPicPr>
            <a:picLocks noGrp="1" noChangeAspect="1"/>
          </p:cNvPicPr>
          <p:nvPr>
            <p:ph sz="quarter" idx="2"/>
          </p:nvPr>
        </p:nvPicPr>
        <p:blipFill>
          <a:blip r:embed="rId7" cstate="print"/>
          <a:stretch>
            <a:fillRect/>
          </a:stretch>
        </p:blipFill>
        <p:spPr>
          <a:xfrm>
            <a:off x="5000628" y="428604"/>
            <a:ext cx="3429024" cy="2928958"/>
          </a:xfrm>
        </p:spPr>
      </p:pic>
      <p:pic>
        <p:nvPicPr>
          <p:cNvPr id="9" name="Рисунок 8" descr="мрамор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29190" y="3714752"/>
            <a:ext cx="3500462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4770438" y="928688"/>
            <a:ext cx="4373562" cy="5572125"/>
          </a:xfrm>
        </p:spPr>
        <p:txBody>
          <a:bodyPr/>
          <a:lstStyle/>
          <a:p>
            <a:r>
              <a:rPr lang="ru-RU" dirty="0" smtClean="0"/>
              <a:t>Облицовочный материал, мозаика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0" y="928688"/>
            <a:ext cx="4214813" cy="5929312"/>
          </a:xfrm>
        </p:spPr>
        <p:txBody>
          <a:bodyPr/>
          <a:lstStyle/>
          <a:p>
            <a:r>
              <a:rPr lang="ru-RU" dirty="0" smtClean="0"/>
              <a:t>Камень для памятников, скульптур</a:t>
            </a:r>
            <a:endParaRPr lang="ru-RU" dirty="0"/>
          </a:p>
        </p:txBody>
      </p:sp>
      <p:pic>
        <p:nvPicPr>
          <p:cNvPr id="10" name="Рисунок 9" descr="000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3714775" cy="4714884"/>
          </a:xfrm>
          <a:prstGeom prst="rect">
            <a:avLst/>
          </a:prstGeom>
        </p:spPr>
      </p:pic>
      <p:pic>
        <p:nvPicPr>
          <p:cNvPr id="11" name="Рисунок 10" descr="pol_mram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714488"/>
            <a:ext cx="4071946" cy="4643470"/>
          </a:xfrm>
          <a:prstGeom prst="rect">
            <a:avLst/>
          </a:prstGeom>
        </p:spPr>
      </p:pic>
      <p:pic>
        <p:nvPicPr>
          <p:cNvPr id="12" name="Рисунок 11" descr="pol1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714488"/>
            <a:ext cx="4214842" cy="498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714356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известняк?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4429124" cy="5857916"/>
          </a:xfrm>
        </p:spPr>
        <p:txBody>
          <a:bodyPr>
            <a:normAutofit/>
          </a:bodyPr>
          <a:lstStyle/>
          <a:p>
            <a:r>
              <a:rPr lang="ru-RU" u="sng" dirty="0" smtClean="0">
                <a:hlinkClick r:id="rId2" tooltip="Осадочные горные породы"/>
              </a:rPr>
              <a:t>осадочная горная порода</a:t>
            </a:r>
            <a:r>
              <a:rPr lang="ru-RU" dirty="0" smtClean="0"/>
              <a:t> органического, реже </a:t>
            </a:r>
            <a:r>
              <a:rPr lang="ru-RU" u="sng" dirty="0" smtClean="0">
                <a:hlinkClick r:id="rId3" tooltip="Хемогенные горные породы"/>
              </a:rPr>
              <a:t>хемогенного</a:t>
            </a:r>
            <a:r>
              <a:rPr lang="ru-RU" dirty="0" smtClean="0"/>
              <a:t> происхождения, состоящая преимущественно из CaCO</a:t>
            </a:r>
            <a:r>
              <a:rPr lang="ru-RU" baseline="-25000" dirty="0" smtClean="0"/>
              <a:t>3</a:t>
            </a:r>
            <a:r>
              <a:rPr lang="ru-RU" dirty="0" smtClean="0"/>
              <a:t> (</a:t>
            </a:r>
            <a:r>
              <a:rPr lang="ru-RU" u="sng" dirty="0" smtClean="0">
                <a:hlinkClick r:id="rId4" tooltip="Карбонат кальция"/>
              </a:rPr>
              <a:t>карбоната кальция</a:t>
            </a:r>
            <a:r>
              <a:rPr lang="ru-RU" dirty="0" smtClean="0"/>
              <a:t>) в форме кристаллов </a:t>
            </a:r>
            <a:r>
              <a:rPr lang="ru-RU" u="sng" dirty="0" smtClean="0">
                <a:hlinkClick r:id="rId5" tooltip="Кальцит"/>
              </a:rPr>
              <a:t>кальцита</a:t>
            </a:r>
            <a:r>
              <a:rPr lang="ru-RU" u="sng" dirty="0" smtClean="0"/>
              <a:t> </a:t>
            </a:r>
          </a:p>
          <a:p>
            <a:pPr>
              <a:buNone/>
            </a:pPr>
            <a:r>
              <a:rPr lang="ru-RU" dirty="0" smtClean="0"/>
              <a:t>   различного размера.</a:t>
            </a:r>
          </a:p>
          <a:p>
            <a:r>
              <a:rPr lang="ru-RU" dirty="0" smtClean="0"/>
              <a:t>Известняк, состоящий преимущественно из </a:t>
            </a:r>
            <a:r>
              <a:rPr lang="ru-RU" u="sng" dirty="0" smtClean="0">
                <a:hlinkClick r:id="rId6" tooltip="Раковина моллюсков"/>
              </a:rPr>
              <a:t>раковин</a:t>
            </a:r>
            <a:r>
              <a:rPr lang="ru-RU" dirty="0" smtClean="0"/>
              <a:t> морских животных и их обломков, называется </a:t>
            </a:r>
            <a:r>
              <a:rPr lang="ru-RU" i="1" u="sng" dirty="0" smtClean="0">
                <a:hlinkClick r:id="rId7" tooltip="Ракушечник"/>
              </a:rPr>
              <a:t>ракушечником</a:t>
            </a:r>
            <a:r>
              <a:rPr lang="ru-RU" dirty="0" smtClean="0"/>
              <a:t> (</a:t>
            </a:r>
            <a:r>
              <a:rPr lang="ru-RU" i="1" dirty="0" err="1" smtClean="0"/>
              <a:t>ракушняком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70248" y="357166"/>
            <a:ext cx="4516594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Использование в     строительстве</a:t>
            </a:r>
            <a:endParaRPr lang="ru-RU" dirty="0"/>
          </a:p>
        </p:txBody>
      </p:sp>
      <p:pic>
        <p:nvPicPr>
          <p:cNvPr id="6" name="Рисунок 5" descr="Использование_известняка_в_строительств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0562" y="1214422"/>
            <a:ext cx="4286281" cy="532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2009020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0"/>
            <a:ext cx="2039950" cy="2357454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Применение известняка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8858280" cy="57150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Скульптуры, негашеная известь, флюсы в</a:t>
            </a:r>
          </a:p>
          <a:p>
            <a:pPr>
              <a:buNone/>
            </a:pPr>
            <a:r>
              <a:rPr lang="ru-RU" dirty="0" smtClean="0"/>
              <a:t> металлургии</a:t>
            </a:r>
            <a:endParaRPr lang="ru-RU" dirty="0"/>
          </a:p>
        </p:txBody>
      </p:sp>
      <p:pic>
        <p:nvPicPr>
          <p:cNvPr id="5" name="Содержимое 4" descr="скульптуры из известняка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00034" y="2357430"/>
            <a:ext cx="3000375" cy="3643312"/>
          </a:xfr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714620"/>
            <a:ext cx="3929090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281</TotalTime>
  <Words>155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Century Schoolbook</vt:lpstr>
      <vt:lpstr>Wingdings</vt:lpstr>
      <vt:lpstr>Wingdings 2</vt:lpstr>
      <vt:lpstr>Эркер</vt:lpstr>
      <vt:lpstr>  «Человек в мире веществ, материалов и химических реакций».     «Химические вещества как строительные и поделочные материалы». </vt:lpstr>
      <vt:lpstr>Презентация PowerPoint</vt:lpstr>
      <vt:lpstr>Презентация PowerPoint</vt:lpstr>
      <vt:lpstr>Что такое глина?</vt:lpstr>
      <vt:lpstr>Но глина не только строительный материал, но и …..</vt:lpstr>
      <vt:lpstr>Что такое мрамор?</vt:lpstr>
      <vt:lpstr>Презентация PowerPoint</vt:lpstr>
      <vt:lpstr>Что такое известняк?</vt:lpstr>
      <vt:lpstr>Применение известняка</vt:lpstr>
      <vt:lpstr>Что такое мел?</vt:lpstr>
      <vt:lpstr>Применение мела</vt:lpstr>
      <vt:lpstr>Что такое стекло?</vt:lpstr>
      <vt:lpstr>В строительстве и не только…</vt:lpstr>
      <vt:lpstr>Что такое цемент?</vt:lpstr>
      <vt:lpstr>Цемент в строительстве и не только…..: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«Человек в мире веществ, материалов и химических реакций».     «Химические вещества как строительный и поделочные материалы». </dc:title>
  <dc:creator>Пользователь</dc:creator>
  <cp:lastModifiedBy>Пользователь</cp:lastModifiedBy>
  <cp:revision>74</cp:revision>
  <dcterms:created xsi:type="dcterms:W3CDTF">2013-04-29T16:07:51Z</dcterms:created>
  <dcterms:modified xsi:type="dcterms:W3CDTF">2020-04-15T17:13:09Z</dcterms:modified>
</cp:coreProperties>
</file>