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C4A0FA"/>
    <a:srgbClr val="D0B9F1"/>
    <a:srgbClr val="FCDCE3"/>
    <a:srgbClr val="FAF8A2"/>
    <a:srgbClr val="8DEBE7"/>
    <a:srgbClr val="9DCBFD"/>
    <a:srgbClr val="C1EDD5"/>
    <a:srgbClr val="FFCCFF"/>
    <a:srgbClr val="FCE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638" autoAdjust="0"/>
  </p:normalViewPr>
  <p:slideViewPr>
    <p:cSldViewPr>
      <p:cViewPr>
        <p:scale>
          <a:sx n="63" d="100"/>
          <a:sy n="63" d="100"/>
        </p:scale>
        <p:origin x="-10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D9DB10-DA4E-4CB1-B17D-B3ACAB96663C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D4A04E-1DFC-40AC-B1F9-DA3F180ED9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86742" cy="142876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rgbClr val="0070C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 Иванович Даль</a:t>
            </a:r>
            <a:br>
              <a:rPr lang="ru-RU" sz="4800" b="1" i="1" dirty="0" smtClean="0">
                <a:ln w="11430"/>
                <a:gradFill>
                  <a:gsLst>
                    <a:gs pos="0">
                      <a:srgbClr val="0070C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rgbClr val="0070C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(1801-1872)</a:t>
            </a:r>
            <a:endParaRPr lang="ru-RU" sz="4800" b="1" i="1" dirty="0">
              <a:ln w="11430"/>
              <a:gradFill>
                <a:gsLst>
                  <a:gs pos="0">
                    <a:srgbClr val="0070C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51501764_D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3859047" cy="4525963"/>
          </a:xfrm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214974" cy="5715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i="1" dirty="0" smtClean="0">
                <a:ln w="11430"/>
                <a:gradFill flip="none"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Военная деятельность</a:t>
            </a:r>
            <a:endParaRPr lang="ru-RU" sz="3200" i="1" dirty="0">
              <a:ln w="11430"/>
              <a:gradFill flip="none" rotWithShape="1"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571480"/>
            <a:ext cx="8001056" cy="22145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1900" b="1" dirty="0" smtClean="0">
                <a:gradFill>
                  <a:gsLst>
                    <a:gs pos="0">
                      <a:srgbClr val="8DEBE7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1814 по 1819 год Даль учился в Морском кадетском корпусе в Петербурге. Окончив курс, он был произведён в мичманы, проходил офицерскую службу сначала на Чёрном (1819—1824), а потом на Балтийском морях (1824—1825). Причиной перевода из Николаева в Кронштадт стал арест по подозрению в сочинении эпиграммы, задевающей личную жизнь главнокомандующего Черноморским флотом (сентябрь 1823 — апрель 1824). В 1826 году оставил морскую службу.</a:t>
            </a:r>
            <a:endParaRPr lang="ru-RU" b="1" dirty="0">
              <a:gradFill>
                <a:gsLst>
                  <a:gs pos="0">
                    <a:srgbClr val="8DEBE7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Черное-мор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643734" cy="857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i="1" dirty="0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Литературная деятельность</a:t>
            </a:r>
            <a:endParaRPr lang="ru-RU" sz="3200" i="1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0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071546"/>
            <a:ext cx="5143536" cy="5286412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Псевдоним «Казак Луганский», под которым Владимир Даль вступил в литературный мир в 1832 году, был взят им в честь своей родины — Луганска. Родиной считал не Данию, а Россию.</a:t>
            </a:r>
          </a:p>
          <a:p>
            <a:endParaRPr lang="ru-RU" sz="1700" dirty="0" smtClean="0"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Прославили его как литератора «Русские сказки из предания народного изустного на грамоту гражданскую переложенные, к быту житейскому приноровленные и поговорками ходячими разукрашенные Казаком Владимиром Луганским. Пяток первый» (1832 год).</a:t>
            </a:r>
          </a:p>
          <a:p>
            <a:endParaRPr lang="ru-RU" dirty="0" smtClean="0"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 smtClean="0"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5-2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571876"/>
            <a:ext cx="3000396" cy="31004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929354" cy="10001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i="1" dirty="0" smtClean="0">
                <a:ln w="11430"/>
                <a:gradFill>
                  <a:gsLst>
                    <a:gs pos="0">
                      <a:srgbClr val="FFFF00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Толковый словарь живого великорусского языка</a:t>
            </a:r>
            <a:endParaRPr lang="ru-RU" sz="3200" i="1" dirty="0">
              <a:ln w="11430"/>
              <a:gradFill>
                <a:gsLst>
                  <a:gs pos="0">
                    <a:srgbClr val="FFFF00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357298"/>
            <a:ext cx="7786742" cy="2857545"/>
          </a:xfrm>
        </p:spPr>
        <p:txBody>
          <a:bodyPr>
            <a:noAutofit/>
          </a:bodyPr>
          <a:lstStyle/>
          <a:p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«Толковый словарь» </a:t>
            </a:r>
            <a:r>
              <a:rPr lang="ru-RU" sz="2000" b="1" i="1" dirty="0" smtClean="0"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главное детище Даля, труд, по которому его знает всякий, кто интересуется русским языком. Когда толковый словарь живого великорусского языка был собран и обработан до буквы «П», Даль решил уйти в отставку и посвятить себя работе над словарём.</a:t>
            </a:r>
          </a:p>
          <a:p>
            <a:endParaRPr lang="ru-RU" sz="1800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i="1" dirty="0" smtClean="0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reWalls.com-53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3357562"/>
            <a:ext cx="5143504" cy="289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71934" y="714356"/>
            <a:ext cx="4071966" cy="4500594"/>
          </a:xfrm>
          <a:noFill/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gradFill>
                  <a:gsLst>
                    <a:gs pos="0">
                      <a:srgbClr val="92D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цель, исполнению которой было отдано 53 года, достигнута.</a:t>
            </a:r>
          </a:p>
          <a:p>
            <a:endParaRPr lang="ru-RU" sz="2000" i="1" dirty="0" smtClean="0">
              <a:gradFill>
                <a:gsLst>
                  <a:gs pos="0">
                    <a:srgbClr val="92D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2000" i="1" dirty="0" smtClean="0">
                <a:gradFill>
                  <a:gsLst>
                    <a:gs pos="0">
                      <a:srgbClr val="92D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1861 году за первые выпуски «Словаря» Даль получил Константиновскую медаль от Императорского географического общества, в 1868 году выбран в почётные члены Императорской академии наук, а по выходу в свет всего словаря удостоен Ломоносовской премии.</a:t>
            </a:r>
            <a:endParaRPr lang="ru-RU" sz="2000" i="1" dirty="0">
              <a:gradFill>
                <a:gsLst>
                  <a:gs pos="0">
                    <a:srgbClr val="92D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ebb40287e0303fc9d2608c9d4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486160" cy="4833819"/>
          </a:xfrm>
          <a:prstGeom prst="roundRect">
            <a:avLst>
              <a:gd name="adj" fmla="val 163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3286148" cy="714380"/>
          </a:xfrm>
        </p:spPr>
        <p:txBody>
          <a:bodyPr>
            <a:prstTxWarp prst="textWave2">
              <a:avLst>
                <a:gd name="adj1" fmla="val 12337"/>
                <a:gd name="adj2" fmla="val -58"/>
              </a:avLst>
            </a:prstTxWarp>
            <a:noAutofit/>
          </a:bodyPr>
          <a:lstStyle/>
          <a:p>
            <a:r>
              <a:rPr lang="ru-RU" sz="2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7030A0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Пушкин и Даль</a:t>
            </a:r>
            <a:endParaRPr lang="ru-RU" sz="28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7030A0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57554" y="1142984"/>
            <a:ext cx="5572164" cy="528641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gradFill>
                  <a:gsLst>
                    <a:gs pos="0">
                      <a:srgbClr val="0070C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andara" pitchFamily="34" charset="0"/>
              </a:rPr>
              <a:t>Их знакомство должно было состояться через посредничество Жуковского в 1832-ом году, но Владимир Даль решил лично представиться Александру Пушкину и подарить один из немногих сохранившихся экземпляров «Сказок…», вышедших недавно. </a:t>
            </a:r>
          </a:p>
          <a:p>
            <a:endParaRPr lang="ru-RU" sz="2000" b="1" i="1" dirty="0" smtClean="0">
              <a:gradFill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andara" pitchFamily="34" charset="0"/>
            </a:endParaRPr>
          </a:p>
          <a:p>
            <a:r>
              <a:rPr lang="ru-RU" sz="2000" b="1" i="1" dirty="0" smtClean="0">
                <a:gradFill>
                  <a:gsLst>
                    <a:gs pos="0">
                      <a:srgbClr val="0070C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andara" pitchFamily="34" charset="0"/>
              </a:rPr>
              <a:t>Пушкин поддержал идею Владимира Ивановича составить «Словарь живого великорусского языка», а о собранных Далем пословицах и поговорках отозвался восторженно.</a:t>
            </a:r>
          </a:p>
          <a:p>
            <a:endParaRPr lang="ru-RU" sz="2000" b="1" i="1" dirty="0" smtClean="0">
              <a:gradFill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andara" pitchFamily="34" charset="0"/>
            </a:endParaRPr>
          </a:p>
          <a:p>
            <a:r>
              <a:rPr lang="ru-RU" sz="2000" b="1" i="1" dirty="0" smtClean="0">
                <a:gradFill>
                  <a:gsLst>
                    <a:gs pos="0">
                      <a:srgbClr val="0070C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andara" pitchFamily="34" charset="0"/>
              </a:rPr>
              <a:t>Так по инициативе Владимира Даля началось его знакомство с Пушкиным, позднее переросшее в искреннюю дружбу, длившуюся до самой смерти поэта</a:t>
            </a:r>
            <a:r>
              <a:rPr lang="ru-RU" sz="1800" b="1" i="1" dirty="0" smtClean="0">
                <a:gradFill>
                  <a:gsLst>
                    <a:gs pos="0">
                      <a:srgbClr val="0070C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Candara" pitchFamily="34" charset="0"/>
              </a:rPr>
              <a:t>.</a:t>
            </a:r>
            <a:endParaRPr lang="ru-RU" sz="1800" b="1" i="1" dirty="0">
              <a:gradFill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atin typeface="Candara" pitchFamily="34" charset="0"/>
            </a:endParaRPr>
          </a:p>
        </p:txBody>
      </p:sp>
      <p:pic>
        <p:nvPicPr>
          <p:cNvPr id="6" name="Рисунок 5" descr="220px-Icon_of_Pushkin_and_D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357298"/>
            <a:ext cx="2428892" cy="317964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5929354" cy="4929222"/>
          </a:xfrm>
          <a:noFill/>
        </p:spPr>
        <p:txBody>
          <a:bodyPr>
            <a:noAutofit/>
          </a:bodyPr>
          <a:lstStyle/>
          <a:p>
            <a:r>
              <a:rPr lang="ru-RU" sz="2400" b="1" i="1" dirty="0" smtClean="0">
                <a:gradFill>
                  <a:gsLst>
                    <a:gs pos="0">
                      <a:srgbClr val="FFCC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год, 18-20 сентября 1833-его В. И. Даль сопровождает А.С. Пушкина по пугачёвским местам. </a:t>
            </a:r>
            <a:endParaRPr lang="ru-RU" sz="2000" i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 smtClean="0">
              <a:gradFill>
                <a:gsLst>
                  <a:gs pos="0">
                    <a:srgbClr val="00B0F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gradFill>
                  <a:gsLst>
                    <a:gs pos="0">
                      <a:srgbClr val="00B0F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 участвовал в лечении поэта от смертельной раны, полученной на последней дуэли.</a:t>
            </a:r>
            <a:endParaRPr lang="ru-RU" sz="2000" b="1" i="1" dirty="0" smtClean="0">
              <a:gradFill>
                <a:gsLst>
                  <a:gs pos="0">
                    <a:srgbClr val="00B0F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i="1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gradFill>
                  <a:gsLst>
                    <a:gs pos="0">
                      <a:srgbClr val="FAF8A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перед смертью передал Далю свой золотой перстень-талисман.</a:t>
            </a:r>
            <a:endParaRPr lang="ru-RU" sz="1800" b="1" i="1" dirty="0">
              <a:gradFill>
                <a:gsLst>
                  <a:gs pos="0">
                    <a:srgbClr val="FAF8A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</p:txBody>
      </p:sp>
      <p:pic>
        <p:nvPicPr>
          <p:cNvPr id="4" name="Рисунок 3" descr="450px-DalPushk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214554"/>
            <a:ext cx="3357554" cy="4476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42852"/>
            <a:ext cx="3857652" cy="7302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i="1" u="sng" dirty="0" smtClean="0">
                <a:ln w="11430"/>
                <a:gradFill flip="none" rotWithShape="1">
                  <a:gsLst>
                    <a:gs pos="0">
                      <a:srgbClr val="7030A0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Личная жизнь</a:t>
            </a:r>
            <a:endParaRPr lang="ru-RU" sz="4000" i="1" u="sng" dirty="0">
              <a:ln w="11430"/>
              <a:gradFill flip="none" rotWithShape="1">
                <a:gsLst>
                  <a:gs pos="0">
                    <a:srgbClr val="7030A0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785794"/>
            <a:ext cx="7000924" cy="435771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1833 году В. И. Даль женился на Юлии Андре (1816—1838). Вместе они переезжают в Оренбург, где у них рождаются двое детей. Сын Лев родился в 1834-м, дочь Юлия в 1838-м (названа в честь матери). Вместе с семьёй был переведён чиновником особых поручений при военном губернаторе В. А. Перовском.</a:t>
            </a:r>
          </a:p>
          <a:p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000" b="1" i="1" dirty="0" smtClean="0"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Овдовев, женился в 1840-м году на Екатерине Львовне Соколовой (1819—1872), дочери героя Отечественной войны 1812 года. У них рождаются три дочери: Мария (1841—1903), Ольга (1843-?), Екатерина (1845-?). </a:t>
            </a:r>
            <a:endParaRPr lang="ru-RU" sz="2000" b="1" i="1" dirty="0">
              <a:gradFill>
                <a:gsLst>
                  <a:gs pos="0">
                    <a:srgbClr val="00B05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Рисунок 3" descr="0_68f0b_d4ab2e7b_X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325" y="2941971"/>
            <a:ext cx="5169675" cy="391602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4786346" cy="73025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0"/>
                </a:gra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Даль и Украина</a:t>
            </a:r>
            <a:endParaRPr lang="ru-RU" sz="4400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71546"/>
            <a:ext cx="5715040" cy="442915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Почти 20 лет (до 1814 и в 1819—1824) Даль прожил на Украине, знал украинский язык, собрал ценные украинские фольклорные и языковые материалы.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ru-RU" sz="2000" b="1" i="1" dirty="0" smtClean="0">
                <a:gradFill>
                  <a:gsLst>
                    <a:gs pos="0">
                      <a:srgbClr val="FFCC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Владимир Даль писал художественные произведения, многие из которых — на украинские темы (повести «Савелий Граб», «Небывалое в том, что было…», рассказ «Светлый праздник», «Ваша воля, наша доля», «Сокровище», и др.)..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Рисунок 4" descr="450px-Volodymyr_Dal's_plaque_in_Mykola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857364"/>
            <a:ext cx="2714644" cy="3619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3c71d_5e6c0edd_XLло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0503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5008" y="857232"/>
            <a:ext cx="30004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gradFill>
                  <a:gsLst>
                    <a:gs pos="0">
                      <a:srgbClr val="CC00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2001 год в честь 200-летия со дня рождения В. И. Даля, ЮНЕСКО объявил годом В. И. Даля</a:t>
            </a:r>
            <a:r>
              <a:rPr lang="ru-RU" sz="2800" i="1" dirty="0" smtClean="0">
                <a:gradFill>
                  <a:gsLst>
                    <a:gs pos="0">
                      <a:srgbClr val="CC00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4286280" cy="54292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Луганске, на родине Владимира Даля, в память о выдающемся человеке создан Литературный музей В. И. Даля. Около музея стоит памятник Далю, также памятник имеется на улице Даля, а в 2010 году был открыт третий памятник Далю около </a:t>
            </a:r>
            <a:r>
              <a:rPr lang="ru-RU" sz="2400" b="1" i="1" dirty="0" err="1" smtClean="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Восточноукраинского</a:t>
            </a:r>
            <a:r>
              <a:rPr lang="ru-RU" sz="2400" b="1" i="1" dirty="0" smtClean="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университета</a:t>
            </a:r>
            <a:r>
              <a:rPr lang="ru-RU" sz="2400" i="1" dirty="0" smtClean="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3" name="Рисунок 2" descr="9277401ололо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357982" cy="85725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400" i="1" spc="150" dirty="0" smtClean="0">
                <a:ln w="11430"/>
                <a:solidFill>
                  <a:srgbClr val="F8F8F8"/>
                </a:solidFill>
              </a:rPr>
              <a:t> </a:t>
            </a:r>
            <a:r>
              <a:rPr lang="ru-RU" sz="4400" i="1" spc="15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0"/>
                </a:gradFill>
              </a:rPr>
              <a:t>Род деятельности</a:t>
            </a:r>
            <a:endParaRPr lang="ru-RU" sz="4400" i="1" spc="15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071546"/>
            <a:ext cx="5357850" cy="514353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ru-RU" sz="2400" b="1" i="1" dirty="0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Русский писатель, этнограф, лингвист, лексикограф, врач – это всё об одном человеке. Владимир Иванович Даль – действительный член Московского Общества любителей российской словесности, автор книг «Пословицы русского народа» (сборник, включавший более 30 000 пословиц, поговорок, прибауток, загадок), «Два сорока </a:t>
            </a:r>
            <a:r>
              <a:rPr lang="ru-RU" sz="2400" b="1" i="1" dirty="0" err="1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бывальщинок</a:t>
            </a:r>
            <a:r>
              <a:rPr lang="ru-RU" sz="2400" b="1" i="1" dirty="0" smtClean="0">
                <a:gradFill>
                  <a:gsLst>
                    <a:gs pos="0">
                      <a:schemeClr val="tx1">
                        <a:lumMod val="95000"/>
                      </a:schemeClr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для крестьян», «Толковый словарь живого великорусского языка», учебников ботаники и зоологии.</a:t>
            </a:r>
            <a:endParaRPr lang="ru-RU" sz="2400" b="1" i="1" dirty="0">
              <a:gradFill>
                <a:gsLst>
                  <a:gs pos="0">
                    <a:schemeClr val="tx1">
                      <a:lumMod val="9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Содержимое 5" descr="84221260_44378161a60c__Small_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2132" y="3793263"/>
            <a:ext cx="2857520" cy="27160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1714488"/>
            <a:ext cx="3714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gradFill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2400" b="1" i="1" dirty="0" smtClean="0">
                <a:gradFill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Имя В.Даля в Луганске носят улица, средняя школа № 5 и </a:t>
            </a:r>
            <a:r>
              <a:rPr lang="ru-RU" sz="2400" b="1" i="1" dirty="0" err="1" smtClean="0">
                <a:gradFill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Восточноукраинский</a:t>
            </a:r>
            <a:r>
              <a:rPr lang="ru-RU" sz="2400" b="1" i="1" dirty="0" smtClean="0">
                <a:gradFill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национальный университет</a:t>
            </a:r>
          </a:p>
        </p:txBody>
      </p:sp>
      <p:pic>
        <p:nvPicPr>
          <p:cNvPr id="6" name="Рисунок 5" descr="evpatoria075ороро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476649" cy="5214974"/>
          </a:xfrm>
          <a:prstGeom prst="rect">
            <a:avLst/>
          </a:prstGeom>
        </p:spPr>
      </p:pic>
      <p:pic>
        <p:nvPicPr>
          <p:cNvPr id="5" name="Рисунок 4" descr="4лолололл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428736"/>
            <a:ext cx="1847349" cy="52387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52"/>
            <a:ext cx="6500858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gradFill flip="none" rotWithShape="1">
                  <a:gsLst>
                    <a:gs pos="0">
                      <a:srgbClr val="00B0F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Владимир Иванович Даль открыл безграничные возможности русского живого народного слова, а вместе с ним – и загадку русской души, которую сегодня может познать поколение 21-го века, и благодаря «Толковому словарю живого великорусского языка» почувствовать искреннюю любовь и подлинную гордость за богатство и красоту русской речи.</a:t>
            </a:r>
            <a:endParaRPr lang="ru-RU" sz="2800" b="1" i="1" dirty="0">
              <a:ln w="11430"/>
              <a:gradFill flip="none" rotWithShape="1">
                <a:gsLst>
                  <a:gs pos="0">
                    <a:srgbClr val="00B0F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getphotoроро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465527"/>
            <a:ext cx="2931172" cy="439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357166"/>
            <a:ext cx="8215370" cy="6286544"/>
          </a:xfrm>
          <a:noFill/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00B05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BrowalliaUPC" pitchFamily="34" charset="-34"/>
            </a:endParaRPr>
          </a:p>
          <a:p>
            <a:r>
              <a:rPr lang="ru-RU" sz="2400" b="1" i="1" dirty="0" smtClean="0">
                <a:ln/>
                <a:gradFill>
                  <a:gsLst>
                    <a:gs pos="0">
                      <a:srgbClr val="00B05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BrowalliaUPC" pitchFamily="34" charset="-34"/>
              </a:rPr>
              <a:t>Владимир Даль родился в местечке Луганский завод (ныне Луганск) Екатеринославского наместничества 10 (22) ноября 1801 года в семье лекаря горного ведомства Ивана Матвеевича Даля и Марии Ивановны Даль (урождённая </a:t>
            </a:r>
            <a:r>
              <a:rPr lang="ru-RU" sz="2400" b="1" i="1" dirty="0" err="1" smtClean="0">
                <a:ln/>
                <a:gradFill>
                  <a:gsLst>
                    <a:gs pos="0">
                      <a:srgbClr val="00B05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BrowalliaUPC" pitchFamily="34" charset="-34"/>
              </a:rPr>
              <a:t>Фрайтах</a:t>
            </a:r>
            <a:r>
              <a:rPr lang="ru-RU" sz="2400" b="1" i="1" dirty="0" smtClean="0">
                <a:ln/>
                <a:gradFill>
                  <a:gsLst>
                    <a:gs pos="0">
                      <a:srgbClr val="00B05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BrowalliaUPC" pitchFamily="34" charset="-34"/>
              </a:rPr>
              <a:t>)</a:t>
            </a: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  <a:p>
            <a:endParaRPr lang="ru-RU" sz="2400" b="1" dirty="0" smtClean="0">
              <a:ln/>
              <a:solidFill>
                <a:schemeClr val="accent3"/>
              </a:solidFill>
              <a:cs typeface="BrowalliaUPC" pitchFamily="34" charset="-34"/>
            </a:endParaRPr>
          </a:p>
        </p:txBody>
      </p:sp>
      <p:pic>
        <p:nvPicPr>
          <p:cNvPr id="5" name="Содержимое 4" descr="250px-20070603_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3500438"/>
            <a:ext cx="3704897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3714776" cy="1000132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n w="1905"/>
                <a:gradFill flip="none" rotWithShape="1">
                  <a:gsLst>
                    <a:gs pos="0">
                      <a:srgbClr val="00B05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</a:t>
            </a:r>
            <a:endParaRPr lang="ru-RU" sz="6000" i="1" dirty="0">
              <a:ln w="1905"/>
              <a:gradFill flip="none" rotWithShape="1">
                <a:gsLst>
                  <a:gs pos="0">
                    <a:srgbClr val="00B050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5572132" cy="7786742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>Иван Даль, отец Владимира Ивановича, был сыном офицера датской королевской армии. Он преуспел в науках: рано окончил школу, учился в университете в Германии, блестяще знал немецкий, английский, французский, русский, латынь и греческий языки. Известность его как лингвиста достигла императрицы Екатерины II, которая вызвала его в Петербург на </a:t>
            </a:r>
            <a:br>
              <a:rPr lang="ru-RU" sz="24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r>
              <a:rPr lang="ru-RU" sz="24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>должность придворного библиотекаря. </a:t>
            </a:r>
            <a:br>
              <a:rPr lang="ru-RU" sz="24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r>
              <a:rPr lang="ru-RU" sz="24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/>
            </a:r>
            <a:br>
              <a:rPr lang="ru-RU" sz="24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r>
              <a:rPr lang="ru-RU" sz="28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/>
            </a:r>
            <a:br>
              <a:rPr lang="ru-RU" sz="2800" b="1" i="1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r>
              <a:rPr lang="ru-RU" sz="28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/>
            </a:r>
            <a:br>
              <a:rPr lang="ru-RU" sz="28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r>
              <a:rPr lang="ru-RU" sz="28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/>
            </a:r>
            <a:br>
              <a:rPr lang="ru-RU" sz="28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r>
              <a:rPr lang="ru-RU" sz="28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/>
            </a:r>
            <a:br>
              <a:rPr lang="ru-RU" sz="28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r>
              <a:rPr lang="ru-RU" sz="20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  <a:t/>
            </a:r>
            <a:br>
              <a:rPr lang="ru-RU" sz="2000" dirty="0" smtClean="0"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UPC" pitchFamily="34" charset="-34"/>
              </a:rPr>
            </a:br>
            <a:endParaRPr lang="ru-RU" sz="2000" b="1" i="1" dirty="0">
              <a:ln w="11430"/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9-popup-l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322" y="2928934"/>
            <a:ext cx="2971852" cy="371481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0"/>
            <a:ext cx="8858312" cy="6858000"/>
          </a:xfrm>
          <a:noFill/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2400" b="1" i="1" dirty="0" smtClean="0">
              <a:ln/>
              <a:solidFill>
                <a:schemeClr val="accent3"/>
              </a:solidFill>
              <a:cs typeface="Calibri" pitchFamily="34" charset="0"/>
            </a:endParaRPr>
          </a:p>
          <a:p>
            <a:r>
              <a:rPr lang="ru-RU" sz="2400" b="1" i="1" dirty="0" smtClean="0">
                <a:ln/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Calibri" pitchFamily="34" charset="0"/>
              </a:rPr>
              <a:t>Мария Ивановна </a:t>
            </a:r>
            <a:r>
              <a:rPr lang="ru-RU" sz="2400" b="1" i="1" dirty="0" err="1" smtClean="0">
                <a:ln/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Calibri" pitchFamily="34" charset="0"/>
              </a:rPr>
              <a:t>Фрайтах</a:t>
            </a:r>
            <a:r>
              <a:rPr lang="ru-RU" sz="2400" b="1" i="1" dirty="0" smtClean="0">
                <a:ln/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Calibri" pitchFamily="34" charset="0"/>
              </a:rPr>
              <a:t>, мать Даля, в совершенстве владела немецким, русским, английским, французским языками. Увлечение языками было общей семейной страстью</a:t>
            </a:r>
            <a:r>
              <a:rPr lang="ru-RU" b="1" i="1" dirty="0" smtClean="0">
                <a:ln/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Calibri" pitchFamily="34" charset="0"/>
              </a:rPr>
              <a:t>. </a:t>
            </a:r>
            <a:r>
              <a:rPr lang="ru-RU" sz="2400" b="1" i="1" dirty="0" smtClean="0">
                <a:ln/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Calibri" pitchFamily="34" charset="0"/>
              </a:rPr>
              <a:t>Основная забота о детях лежала на матери, и начальное образование они получали дома. Ласковая и мягкая по натуре, Мария Ивановна любила детей, но никогда не баловала их.</a:t>
            </a:r>
          </a:p>
          <a:p>
            <a:endParaRPr lang="ru-RU" sz="2400" b="1" i="1" dirty="0" smtClean="0">
              <a:ln/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Calibri" pitchFamily="34" charset="0"/>
            </a:endParaRPr>
          </a:p>
          <a:p>
            <a:endParaRPr lang="ru-RU" sz="2400" b="1" i="1" dirty="0" smtClean="0">
              <a:ln/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16200000" scaled="0"/>
              </a:gradFill>
              <a:cs typeface="Calibri" pitchFamily="34" charset="0"/>
            </a:endParaRPr>
          </a:p>
          <a:p>
            <a:r>
              <a:rPr lang="ru-RU" sz="2400" b="1" i="1" dirty="0" smtClean="0">
                <a:ln/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6200000" scaled="0"/>
                </a:gradFill>
                <a:cs typeface="Calibri" pitchFamily="34" charset="0"/>
              </a:rPr>
              <a:t>Через много лет, став взрослым, Владимир Иванович Даль часто говорил, что всем обязан матери, приручившей его с детства ко всякой работе.</a:t>
            </a:r>
          </a:p>
          <a:p>
            <a:pPr>
              <a:buNone/>
            </a:pPr>
            <a:endParaRPr lang="ru-RU" sz="2000" b="1" i="1" dirty="0" smtClean="0">
              <a:ln/>
              <a:solidFill>
                <a:schemeClr val="accent3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786478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i="1" dirty="0" smtClean="0">
                <a:ln w="11430"/>
                <a:gradFill>
                  <a:gsLst>
                    <a:gs pos="0">
                      <a:srgbClr val="0070C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</a:rPr>
              <a:t>Насыщенная</a:t>
            </a:r>
            <a:r>
              <a:rPr lang="ru-RU" sz="3200" i="1" dirty="0" smtClean="0">
                <a:ln w="11430"/>
                <a:gradFill>
                  <a:gsLst>
                    <a:gs pos="0">
                      <a:srgbClr val="0070C0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жизнь Даля</a:t>
            </a:r>
            <a:endParaRPr lang="ru-RU" sz="3200" i="1" dirty="0">
              <a:ln w="11430"/>
              <a:gradFill>
                <a:gsLst>
                  <a:gs pos="0">
                    <a:srgbClr val="0070C0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7858180" cy="48577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gradFill>
                  <a:gsLst>
                    <a:gs pos="0">
                      <a:srgbClr val="FAF8A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Владимира Ивановича была яркой и насыщенной. Сначала он учился в Петербургском морском кадетском корпусе, а затем – на медицинском факультете Дерптского университета. Служил офицером на флотах Черноморском и Балтийском, был военным врачом в сухопутных частях русской армии, чиновником при Оренбургском военном округе. Участвовал в русско-турецкой войне 1828-1829 годов, не раз отличался в сражениях.        </a:t>
            </a:r>
            <a:endParaRPr lang="ru-RU" sz="2000" dirty="0">
              <a:gradFill>
                <a:gsLst>
                  <a:gs pos="0">
                    <a:srgbClr val="FAF8A2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8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816806"/>
            <a:ext cx="1714512" cy="220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_9e4e0a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700547"/>
            <a:ext cx="2214578" cy="196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42852"/>
            <a:ext cx="2286016" cy="571504"/>
          </a:xfrm>
        </p:spPr>
        <p:txBody>
          <a:bodyPr>
            <a:normAutofit fontScale="90000"/>
          </a:bodyPr>
          <a:lstStyle/>
          <a:p>
            <a:r>
              <a:rPr lang="ru-RU" sz="49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Учеба</a:t>
            </a:r>
            <a:r>
              <a:rPr lang="ru-RU" sz="3600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3600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sz="3600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28662" y="928670"/>
            <a:ext cx="4572032" cy="5572140"/>
          </a:xfrm>
        </p:spPr>
        <p:txBody>
          <a:bodyPr>
            <a:noAutofit/>
          </a:bodyPr>
          <a:lstStyle/>
          <a:p>
            <a:r>
              <a:rPr lang="ru-RU" sz="2400" dirty="0" smtClean="0">
                <a:gradFill>
                  <a:gsLst>
                    <a:gs pos="0">
                      <a:srgbClr val="C4A0FA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возрасте тринадцати с половиной лет, вместе с братом Карлом, младшим его на год, поступил в Петербургский морской кадетский корпус, где обучался с 1814 по 1819 годы. Выпущен 2 марта 1819 года мичманом в Черноморский флот, двенадцатым по старшинству из восьмидесяти шести. Позднее учёбу описал в повести «Мичман Поцелуев, или Живучи оглядывайся» (1841</a:t>
            </a:r>
            <a:r>
              <a:rPr lang="ru-RU" sz="1800" dirty="0" smtClean="0">
                <a:gradFill>
                  <a:gsLst>
                    <a:gs pos="0">
                      <a:srgbClr val="C4A0FA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800" dirty="0">
              <a:gradFill>
                <a:gsLst>
                  <a:gs pos="0">
                    <a:srgbClr val="C4A0FA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0_674b6_7623f6c8_XL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0694" y="1142984"/>
            <a:ext cx="2500330" cy="352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357166"/>
            <a:ext cx="8143932" cy="650083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нескольких лет службы во флоте, 20 января 1826 года Владимир Даль поступил в </a:t>
            </a:r>
            <a:r>
              <a:rPr lang="ru-RU" sz="2400" b="1" dirty="0" err="1" smtClean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Дерптский</a:t>
            </a:r>
            <a:r>
              <a:rPr lang="ru-RU" sz="2400" b="1" dirty="0" smtClean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 на медицинский факультет. За работу на тему, объявленную философским факультетом, он получил серебряную медаль.</a:t>
            </a: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Учёбу пришлось прервать с началом в 1828 году русско-турецкой войны.</a:t>
            </a: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oflinger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4612" y="3571876"/>
            <a:ext cx="3758112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5929354" cy="730250"/>
          </a:xfrm>
        </p:spPr>
        <p:txBody>
          <a:bodyPr>
            <a:prstTxWarp prst="textWave2">
              <a:avLst>
                <a:gd name="adj1" fmla="val 10948"/>
                <a:gd name="adj2" fmla="val 186"/>
              </a:avLst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i="1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Врачебная деятельность Даля</a:t>
            </a:r>
            <a:endParaRPr lang="ru-RU" sz="2400" i="1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214422"/>
            <a:ext cx="5072098" cy="4714908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>
                <a:gradFill>
                  <a:gsLst>
                    <a:gs pos="0">
                      <a:srgbClr val="FFCC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блестящий военный врач Владимир Даль показал себя в ходе сражений русско-турецкой войны 1828—1829 и польской кампании 1831 года.</a:t>
            </a: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gradFill>
                  <a:gsLst>
                    <a:gs pos="0">
                      <a:srgbClr val="FFCC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марта 1832 года В. И. Даль служит ординатором в Петербургском военно-сухопутном госпитале и вскоре становится медицинской знаменитостью Петербурга.</a:t>
            </a:r>
          </a:p>
          <a:p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gradFill>
                  <a:gsLst>
                    <a:gs pos="0">
                      <a:srgbClr val="FFCC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dirty="0">
              <a:gradFill>
                <a:gsLst>
                  <a:gs pos="0">
                    <a:srgbClr val="FFCCFF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75281428_3517075_52939311_39d308e0afa302259176c867491_1_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2132" y="2857496"/>
            <a:ext cx="2633641" cy="3810000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1173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Владимир Иванович Даль               (1801-1872)</vt:lpstr>
      <vt:lpstr> Род деятельности</vt:lpstr>
      <vt:lpstr>Семья</vt:lpstr>
      <vt:lpstr>Иван Даль, отец Владимира Ивановича, был сыном офицера датской королевской армии. Он преуспел в науках: рано окончил школу, учился в университете в Германии, блестяще знал немецкий, английский, французский, русский, латынь и греческий языки. Известность его как лингвиста достигла императрицы Екатерины II, которая вызвала его в Петербург на  должность придворного библиотекаря.        </vt:lpstr>
      <vt:lpstr>Презентация PowerPoint</vt:lpstr>
      <vt:lpstr>Насыщенная жизнь Даля</vt:lpstr>
      <vt:lpstr>Учеба </vt:lpstr>
      <vt:lpstr>Презентация PowerPoint</vt:lpstr>
      <vt:lpstr>Врачебная деятельность Даля</vt:lpstr>
      <vt:lpstr>Военная деятельность</vt:lpstr>
      <vt:lpstr>Литературная деятельность</vt:lpstr>
      <vt:lpstr>Толковый словарь живого великорусского языка</vt:lpstr>
      <vt:lpstr>Презентация PowerPoint</vt:lpstr>
      <vt:lpstr>Пушкин и Даль</vt:lpstr>
      <vt:lpstr>Презентация PowerPoint</vt:lpstr>
      <vt:lpstr>Личная жизнь</vt:lpstr>
      <vt:lpstr>Даль и Украина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Иванович Даль</dc:title>
  <dc:creator>Владелец</dc:creator>
  <cp:lastModifiedBy>иван иванов</cp:lastModifiedBy>
  <cp:revision>135</cp:revision>
  <dcterms:created xsi:type="dcterms:W3CDTF">2012-12-26T14:23:58Z</dcterms:created>
  <dcterms:modified xsi:type="dcterms:W3CDTF">2020-04-22T09:33:32Z</dcterms:modified>
</cp:coreProperties>
</file>